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4a" ContentType="audio/unknown"/>
  <Override PartName="/ppt/notesSlides/notesSlide3.xml" ContentType="application/vnd.openxmlformats-officedocument.presentationml.notesSlide+xml"/>
  <Override PartName="/ppt/media/media2.m4a" ContentType="audio/unknown"/>
  <Override PartName="/ppt/notesSlides/notesSlide4.xml" ContentType="application/vnd.openxmlformats-officedocument.presentationml.notesSlide+xml"/>
  <Override PartName="/ppt/media/media3.m4a" ContentType="audio/unknown"/>
  <Override PartName="/ppt/notesSlides/notesSlide5.xml" ContentType="application/vnd.openxmlformats-officedocument.presentationml.notesSlide+xml"/>
  <Override PartName="/ppt/media/media4.m4a" ContentType="audio/unknown"/>
  <Override PartName="/ppt/notesSlides/notesSlide6.xml" ContentType="application/vnd.openxmlformats-officedocument.presentationml.notesSlide+xml"/>
  <Override PartName="/ppt/media/media5.m4a" ContentType="audio/unknown"/>
  <Override PartName="/ppt/notesSlides/notesSlide7.xml" ContentType="application/vnd.openxmlformats-officedocument.presentationml.notesSlide+xml"/>
  <Override PartName="/ppt/media/media6.m4a" ContentType="audio/unknown"/>
  <Override PartName="/ppt/notesSlides/notesSlide8.xml" ContentType="application/vnd.openxmlformats-officedocument.presentationml.notesSlide+xml"/>
  <Override PartName="/ppt/media/media7.m4a" ContentType="audio/unknown"/>
  <Override PartName="/ppt/notesSlides/notesSlide9.xml" ContentType="application/vnd.openxmlformats-officedocument.presentationml.notesSlide+xml"/>
  <Override PartName="/ppt/media/media8.m4a" ContentType="audio/unknown"/>
  <Override PartName="/ppt/notesSlides/notesSlide10.xml" ContentType="application/vnd.openxmlformats-officedocument.presentationml.notesSlide+xml"/>
  <Override PartName="/ppt/media/media9.m4a" ContentType="audio/unknown"/>
  <Override PartName="/ppt/notesSlides/notesSlide11.xml" ContentType="application/vnd.openxmlformats-officedocument.presentationml.notesSlide+xml"/>
  <Override PartName="/ppt/media/media10.m4a" ContentType="audio/unknown"/>
  <Override PartName="/ppt/notesSlides/notesSlide12.xml" ContentType="application/vnd.openxmlformats-officedocument.presentationml.notesSlide+xml"/>
  <Override PartName="/ppt/media/media11.m4a" ContentType="audio/unknown"/>
  <Override PartName="/ppt/notesSlides/notesSlide13.xml" ContentType="application/vnd.openxmlformats-officedocument.presentationml.notesSlide+xml"/>
  <Override PartName="/ppt/media/media12.m4a" ContentType="audio/unknown"/>
  <Override PartName="/ppt/notesSlides/notesSlide14.xml" ContentType="application/vnd.openxmlformats-officedocument.presentationml.notesSlide+xml"/>
  <Override PartName="/ppt/media/media13.m4a" ContentType="audio/unknown"/>
  <Override PartName="/ppt/notesSlides/notesSlide15.xml" ContentType="application/vnd.openxmlformats-officedocument.presentationml.notesSlide+xml"/>
  <Override PartName="/ppt/media/media14.m4a" ContentType="audio/unknown"/>
  <Override PartName="/ppt/notesSlides/notesSlide16.xml" ContentType="application/vnd.openxmlformats-officedocument.presentationml.notesSlide+xml"/>
  <Override PartName="/ppt/media/media15.m4a" ContentType="audio/unknown"/>
  <Override PartName="/ppt/notesSlides/notesSlide17.xml" ContentType="application/vnd.openxmlformats-officedocument.presentationml.notesSlide+xml"/>
  <Override PartName="/ppt/media/media16.m4a" ContentType="audio/unknown"/>
  <Override PartName="/ppt/notesSlides/notesSlide18.xml" ContentType="application/vnd.openxmlformats-officedocument.presentationml.notesSlide+xml"/>
  <Override PartName="/ppt/media/media17.m4a" ContentType="audio/unknown"/>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2" name="Shape 42"/>
          <p:cNvSpPr/>
          <p:nvPr>
            <p:ph type="sldImg"/>
          </p:nvPr>
        </p:nvSpPr>
        <p:spPr>
          <a:xfrm>
            <a:off x="1143000" y="685800"/>
            <a:ext cx="4572000" cy="3429000"/>
          </a:xfrm>
          <a:prstGeom prst="rect">
            <a:avLst/>
          </a:prstGeom>
        </p:spPr>
        <p:txBody>
          <a:bodyPr/>
          <a:lstStyle/>
          <a:p>
            <a:pPr/>
          </a:p>
        </p:txBody>
      </p:sp>
      <p:sp>
        <p:nvSpPr>
          <p:cNvPr id="43" name="Shape 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Shape 62"/>
          <p:cNvSpPr/>
          <p:nvPr>
            <p:ph type="sldImg"/>
          </p:nvPr>
        </p:nvSpPr>
        <p:spPr>
          <a:prstGeom prst="rect">
            <a:avLst/>
          </a:prstGeom>
        </p:spPr>
        <p:txBody>
          <a:bodyPr/>
          <a:lstStyle/>
          <a:p>
            <a:pPr/>
          </a:p>
        </p:txBody>
      </p:sp>
      <p:sp>
        <p:nvSpPr>
          <p:cNvPr id="63" name="Shape 63"/>
          <p:cNvSpPr/>
          <p:nvPr>
            <p:ph type="body" sz="quarter" idx="1"/>
          </p:nvPr>
        </p:nvSpPr>
        <p:spPr>
          <a:prstGeom prst="rect">
            <a:avLst/>
          </a:prstGeom>
        </p:spPr>
        <p:txBody>
          <a:bodyPr/>
          <a:lstStyle/>
          <a:p>
            <a:pPr/>
            <a:r>
              <a:t>From Carl Sandburg, “Chicago” (1916):</a:t>
            </a:r>
          </a:p>
          <a:p>
            <a:pPr/>
          </a:p>
          <a:p>
            <a:pPr/>
            <a:r>
              <a:t>Hog Butcher for the World,</a:t>
            </a:r>
          </a:p>
          <a:p>
            <a:pPr/>
            <a:r>
              <a:t>Tool Maker, Stacker of Wheat,</a:t>
            </a:r>
          </a:p>
          <a:p>
            <a:pPr/>
            <a:r>
              <a:t>Player with Railroads and the Nation's Freight Handler;</a:t>
            </a:r>
          </a:p>
          <a:p>
            <a:pPr/>
            <a:r>
              <a:t>Stormy, husky, brawling,</a:t>
            </a:r>
          </a:p>
          <a:p>
            <a:pPr/>
            <a:r>
              <a:t>City of the Big Shoulders:</a:t>
            </a:r>
          </a:p>
          <a:p>
            <a:pPr/>
            <a:r>
              <a:t>They tell me you are wicked and I believe them, for I have seen your painted women under the gas lamps luring the farm boys.</a:t>
            </a:r>
          </a:p>
          <a:p>
            <a:pPr/>
            <a:r>
              <a:t>And they tell me you are crooked and I answer: Yes, it is true I have seen the gunman kill and go free to kill again.</a:t>
            </a:r>
          </a:p>
          <a:p>
            <a:pPr/>
            <a:r>
              <a:t>And they tell me you are brutal and my reply is: On the faces of women and children I have seen the marks of wanton hunger.</a:t>
            </a:r>
          </a:p>
          <a:p>
            <a:pPr/>
            <a:r>
              <a:t>And having answered so I turn once more to those who sneer at this my city, and I give them back the sneer and say to them:</a:t>
            </a:r>
          </a:p>
          <a:p>
            <a:pPr/>
            <a:r>
              <a:t>Come and show me another city with lifted head singing so proud to be alive and coarse and strong and cunning….</a:t>
            </a:r>
          </a:p>
          <a:p>
            <a:pPr/>
            <a:r>
              <a:t>Laughing the stormy, husky, brawling laughter of Youth, half-naked, sweating, proud to be Hog Butcher, Tool Maker, Stacker of Wheat, Player with Railroads and Freight Handler to the Nation.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Britain’s relative economic decline should have given libertarians much more cause to pause and take stock than they have. For turn-of-the-century Britain was, from a libertarian point of view, a laissez-faire utopia in which the government did little and the private market system did everything. Yet economic preeminence in the twentieth century appears to have required much more than an initially-rich country and a laissez-faire economic policy. It also required a government willing to invest in education to create a skilled labor force and a solid corps of technologically-trained engineers, it required ﬁnancial institutions to channel savings into the domestic accumulation of the machines that embody industrial technology, it required a labor movement eager to share in and not to block economic reorganization and technological change, and modern business enterprises to take advantage of economies of scale and to translate scientiﬁc knowledge into productive engineering applications. In all of these Britain was deﬁcient. In all of these the United States was—by luck—abundant.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Now the British Empire did respond to the growing colossus across the ocean to the west. It drew the rising superpower closer to it by making all kinds of ties: economic, cultural, social, and familial. Consider a migrant: Jennie Jerome (1854-1921), daughter of New York financier Jennie Jerome, who made a reverse migration: from Brooklyn, New York, United States to Westminster, England to marry Lord Randolph Spencer-Churchill, becoming engaged in 1873 three days after their first meeting at a sailing regatta on the Isle of Wight. Their marriage was then delayed for seven months while her father Leonard the financier and speculator and his father, John Winston, the seventh Duke of Marlborough, argued over how much money she would bring to the marriage, and how it would be safeguarded. Randolph died after two decades. Thereafter Jennie was “much admired by the Prince of Wales”, as they put it in those days, and in 1900 married a younger man, George Cornwallis-West, who was a month older than Jennie and Randolph’s son Winston. She died at 67: a broken ankle became infected and then, in those pre-antibiotic days, gangrenous, and amputating her leg could not save her.</a:t>
            </a:r>
          </a:p>
          <a:p>
            <a:pPr/>
          </a:p>
          <a:p>
            <a:pPr/>
            <a:r>
              <a:t>Jennie and Randolph’s son Winston Leonard Spencer Churchill (1874-1965) was born eight months after their marriage. He would be the enfant terrible of British politics when young, a disastrous British Chancellor the Exchequer—the equivalent of Finance Minister or Treasury Secretary—when middle-aged, and quite possibly a decisive factor in defeating the Nazis as British Prime Minister during World War II. And not least of Winston’s excellences as a wartime prime minister was that he was half-American.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3. Accounting for American Growth</a:t>
            </a:r>
          </a:p>
          <a:p>
            <a:pPr/>
            <a:r>
              <a:t>In the United States this Belle Époque, the Gilded Age, the period of the explosion of prosperity set in motion around 1870 lasted longer than elsewhere in the world. China collapsed into revolution in 1911. Europe descended into the hell of World War I in 1914. In America the period of progress and industrial development lasted longer—perhaps from when the guns fell silent at the end of America’s Civil War at Appomattox in 1865 until the start of the Great Depression in the summer of 1929. And growth was far stronger. In 1870 the focus of economic growth crossed the Atlantic to America, where continent-wide scale, a flood of immigration, vast resources, and an open society that made inventors and entrepreneurs culture heroes welcomed economic growth.</a:t>
            </a:r>
          </a:p>
          <a:p>
            <a:pPr/>
          </a:p>
          <a:p>
            <a:pPr/>
            <a:r>
              <a:t>In 1869 the United States had 35 million people in it, at an average measured economic standard of living of some $1,600 year-2008 dollars per year, at least two-thirds farmers or other small-town rural dwellers. By 1929 farming and other small-town rural dwellers were down to one-eighth of the population, America had 122 million people in it, and the average measured economic standard of living was some $6,000 year-2008 dollars per year. These give us growth rates of 1.9% per year for the population of the country and of 2.1% per year for output per capita. (Contrast with growth rates of 2.9% per year for population—from 4 to 35 million—and 1.4% per year—another near-tripling—in measured economic output per capita in the years up to the Civil War.) </a:t>
            </a:r>
          </a:p>
          <a:p>
            <a:pPr/>
          </a:p>
          <a:p>
            <a:pPr/>
            <a:r>
              <a:t>The sources of America’s twentieth-century exceptionalism were many. The scale of the country induced the rise of modern management. The scale of the country encouraged mass production: industries that could take advantage of the potential demand created in a continent-wide market.</a:t>
            </a:r>
          </a:p>
          <a:p>
            <a:pPr/>
          </a:p>
          <a:p>
            <a:pPr/>
            <a:r>
              <a:t>Gavin Wright and others have stressed the crucial role played by natural resources in America’s industrial supremacy: in a world in which transport costs are still significant, a comparative advantage in natural resources becomes a comparative advantage in manufacturing. Others stress the links between a resource-rich economy and the “American system” of manufactures, relying on standardization, attempts to make interchangeable parts, heavy use of machinery—and wasteful use of natural resources like materials and energy. In the twentieth century this American system was to lead straight to the possibilities of mass production, not because of any far-sighted process of industrial development but through myopic choices that generate further technological externalities.</a:t>
            </a:r>
          </a:p>
          <a:p>
            <a:pPr/>
          </a:p>
          <a:p>
            <a:pPr/>
            <a:r>
              <a:t>All of these flowed together. And the end result was a United States that had a remarkable degree of technological and industrial dominance over the rest of the world for much of the twentieth century.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3.1. American Growth: Settlement to the Civil War</a:t>
            </a:r>
          </a:p>
          <a:p>
            <a:pPr/>
            <a:r>
              <a:t>It was the conquest of natural resources resources that had driven America’s economy forward for its first near-century.</a:t>
            </a:r>
          </a:p>
          <a:p>
            <a:pPr/>
          </a:p>
          <a:p>
            <a:pPr/>
            <a:r>
              <a:t>Begin with a rule of thumb: in a pre-industrial economy, the growth rate of total output per worker is a quarter times the growth rate of capital per worker, plus a quarter times the growth rate of national resources per worker, plus a half times the growth rate of the efficiency—organizational, technological, et cetera—with which they work. Over any substantial period of time without large changes in the proportion of income saved, output and the capital stock grow at the same rate. This rule of thumb allows us to reach some conclusions about where the growth of prosperity in the United States, or rather the United States to be, came from.</a:t>
            </a:r>
          </a:p>
          <a:p>
            <a:pPr/>
          </a:p>
          <a:p>
            <a:pPr/>
            <a:r>
              <a:t>European settlement of the region that was to become the United States started in earnest around 1650 as three groups—religious fanatics, canny traders, and simple conquistadores—converged on the region. The religious fanatics wanted to build theocracies. The canny traders wanted to exchange products abundant in Europe for things valuable in Europe but scarce in America. The conquistadores wanted to loot and steal. Their descendents became the American colonists.</a:t>
            </a:r>
          </a:p>
          <a:p>
            <a:pPr/>
          </a:p>
          <a:p>
            <a:pPr/>
            <a:r>
              <a:t>The American colonists soon found themselves rich by pre-industrial standards—perhaps twice as rich as their predecessors and compatriots back in northwestern Europe. There was lots of unoccupied farmland on or near watercourses. Why there was so much unoccupied farmland in 1650 is a horrifying story. America had been isolated from the Eurasian disease pool for the twelve thousand years since the end of the last ice age. And Europeans domesticated lots of animals, and slept near them. The isolation of evolving disease pools meant that after contact in 1492 each side was very vulnerable to the other side’s diseases. But the Europeans had domesticated and lived cheek-by-jowl with all kinds of animals for thousands of years, and so lots of diseases had jumped the species barrier, and so the Europeans had many, many more diseases. That, plus conquest, war, plunder, genocide, torture, and enough culture shock to stun a grizzly bear, caused the Amerindian population of the Americas to crash from fifty to a hundred million in 1492 to perhaps five million in both American continents by 1650. The first generations of settlers of North America from England could farm as much land as they wished—and it was very good land to farm too.</a:t>
            </a:r>
          </a:p>
          <a:p>
            <a:pPr/>
          </a:p>
          <a:p>
            <a:pPr/>
            <a:r>
              <a:t>The religious fanatic settlers were pleased in the short run but disappointed in the long run—their theocracies crumbled. The conquistadores were disappointed in both the short and the long run: there was little in the way of valuable movable property to grab and steal in what was to become the United States. The canny traders were disappointed in the short run—they went broke—but their successors were pleased in the long run as settlements grew and began to export. </a:t>
            </a:r>
          </a:p>
          <a:p>
            <a:pPr/>
          </a:p>
          <a:p>
            <a:pPr/>
            <a:r>
              <a:t>1640 saw perhaps twenty-five European colonists in the region that is now the United States. 1790 saw that population equal four million. Then, just about independence, the U.S. east of the Appalachians begins to run out of good, currently-unoccupied land.</a:t>
            </a:r>
          </a:p>
          <a:p>
            <a:pPr/>
          </a:p>
          <a:p>
            <a:pPr/>
            <a:r>
              <a:t>Between 1790 and 1860 the population of the United States grew from 4 million to 31 million—with a split changing from two million in Virginia and further south and two million in Maryland and further north in 1790 to nine million in the South (four million of them slaves who were not attached to the Peculiar Institution of African-American slavery, or rather were too strongly attached to the Peculiar Institution for their liking) and twenty-two million in the North at the start of the Civil War. From 1790 </a:t>
            </a:r>
          </a:p>
          <a:p>
            <a:pPr/>
            <a:r>
              <a:t>to 1860 average living standards roughly doubled—call it from $1000 </a:t>
            </a:r>
          </a:p>
          <a:p>
            <a:pPr/>
            <a:r>
              <a:t>year-2008 purchasing-power dollars in 1790 to $2000 year-2008 </a:t>
            </a:r>
          </a:p>
          <a:p>
            <a:pPr/>
            <a:r>
              <a:t>purchasing-power dollars in 1860, but that is just a guess.</a:t>
            </a:r>
          </a:p>
          <a:p>
            <a:pPr/>
          </a:p>
          <a:p>
            <a:pPr/>
            <a:r>
              <a:t>These figures give us a rate of growth of real production per worker of 1.0% per year from 1790 to 1860, accompanied by a rate of population growth of 3.0% per year. This last happens to be the rough demographic limit: very few human populations no matter how well-situated have ever managed to do more than double every twenty-five years, which is what growth at 3.0% per year means.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Britain in this 1790-1869 era had the fastest rate of growth of the efficiency of labor—perhaps 0.6% per year. The value in America was surely somewhat less, but not extraordinarily less. Let’s assume it was equal. We can then use our rule of thumb to calculate how fast available natural resources per worker must have been growing over 1790-1869. And the answer is 1.8% per year. With a 3% per year population growth rate, that tells us that available natural resources were growing at 5% per year. How? Westward expansion, as the United States spilled out over the Appalachian mountains and across the continent from California to the New York island, from the redwood forests to the Gulf Stream waters, killing and driving the indigenous populations before it.</a:t>
            </a:r>
          </a:p>
          <a:p>
            <a:pPr/>
          </a:p>
          <a:p>
            <a:pPr/>
            <a:r>
              <a:t>Suppose the stock of available and accessible resources had not grown at all. Suppose that the U.S. had been penned up behind the Appalachians from independence on—in some counterfactual alternate-history novel in which Britian arms the trans-Appalachian Amerindians with firearms and tactical advisors, and uses threats of blockade to keep the United States from mounting major wars of conquest as opposed to the nibbling expansion that took place. What would have happened then? We can use our rule of thumb again, but this time not with a +1.8% but with a –3.0% per year for the growth rate of resources per capita. We get -0.6%. In that alternate-history-novel world, American living standards would have fallen at 0.6% per year throughout the first two-thirds of the nineteenth century. </a:t>
            </a:r>
          </a:p>
          <a:p>
            <a:pPr/>
          </a:p>
          <a:p>
            <a:pPr/>
            <a:r>
              <a:t>That’s a lot like the nineteenth-century experience of China (although starting from a higher living-standard base). The pace of technological advance before 1870 was not fast enough to deliver rising living standards to a population expanding at the rough demographic limit that the United States was expanding at—not without tremendous increases in available and accessible natural resources.  </a:t>
            </a:r>
          </a:p>
          <a:p>
            <a:pPr/>
          </a:p>
          <a:p>
            <a:pPr/>
            <a:r>
              <a:t>This is why the history of the United States in the years up to the Civil War is a history of transportation improvements—riverboats, canals, steamboats, and railroads—of westwards settlement—land clearing and experiments with new crops and new varieties of crops—and of conquest, genocide, and Amerindian removal—the Cherokee Trail of Tears, the Battle of Horseshoe Bend, The Battle of Tippecanoe, &amp;c.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3.2. American Growth: Civil War to 1929</a:t>
            </a:r>
          </a:p>
          <a:p>
            <a:pPr/>
            <a:r>
              <a:t>Come 1870. The frontier is effectively closed. Yet American economic growth continued. </a:t>
            </a:r>
          </a:p>
          <a:p>
            <a:pPr/>
          </a:p>
          <a:p>
            <a:pPr/>
            <a:r>
              <a:t>The continuation—nay, the acceleration—of growth in output per worker </a:t>
            </a:r>
          </a:p>
          <a:p>
            <a:pPr/>
            <a:r>
              <a:t>alongside continued population growth was remarkable given that </a:t>
            </a:r>
          </a:p>
          <a:p>
            <a:pPr/>
            <a:r>
              <a:t>the frontier had closed in the immediate aftermath of the Civil War. The </a:t>
            </a:r>
          </a:p>
          <a:p>
            <a:pPr/>
            <a:r>
              <a:t>natural resources the United States had then conquered were pretty much all that there were. The focus of American growth shifted from expansion and resources to industrialization: movement to the factory rather than the westward farm frontier. </a:t>
            </a:r>
          </a:p>
          <a:p>
            <a:pPr/>
          </a:p>
          <a:p>
            <a:pPr/>
            <a:r>
              <a:t>Even farming became an industrial occupation: no longer muscle, ox, and horsepower but automatic reapers, harvesters, pumps, stationary gasoline engines, tractors. So we shift to a different rule-of-thumb in our accounting for economic growth: resources are no longer a huge constraint, and the growth rate of output per worker is equal to ½ of the growth rate of the capital stock per worker plus ½ of the growth rate of the efficiency of labor. </a:t>
            </a:r>
          </a:p>
          <a:p>
            <a:pPr/>
          </a:p>
          <a:p>
            <a:pPr/>
            <a:r>
              <a:t>Let’s give the difference between the growth rates of the capital stock </a:t>
            </a:r>
          </a:p>
          <a:p>
            <a:pPr/>
            <a:r>
              <a:t>and the growth rate of output per worker a name: d, for capital </a:t>
            </a:r>
          </a:p>
          <a:p>
            <a:pPr/>
            <a:r>
              <a:t>deepening—the extent to which the economy becomes “more industrial” </a:t>
            </a:r>
          </a:p>
          <a:p>
            <a:pPr/>
            <a:r>
              <a:t>in the sense that each unit of output made is backed by and in fact requires </a:t>
            </a:r>
          </a:p>
          <a:p>
            <a:pPr/>
            <a:r>
              <a:t>an increasing number of units of capital behind it. Then the growth rate of output per worker is simply equal to the sum of the rate of capital deepening and the rate of improvement in the efficiency of labor.</a:t>
            </a:r>
          </a:p>
          <a:p>
            <a:pPr/>
          </a:p>
          <a:p>
            <a:pPr/>
            <a:r>
              <a:t>What generates a high rate of capital deepening? Two things: a differential fall in the price of capital goods—an economy that gets differentially better at making machines and structures—and a rise in the savings rate, in the share of production that is on average saved and invested for the future. Between 1870 and 1929 we saw an annual rate of capital deepening in America of 1.2% per year, and an acceleration of productivity growth in the efficiency of labor to a rate of 0.9% per year. Plug these numbers into our industrial growth rule of thumb and we can see the growth-accounting drivers of 1870-1929 America. Output per worker and per capita, which had been growing at 1.0% per year before 1870, doubles to 2.1% per year. Some 4/7 of this economic </a:t>
            </a:r>
          </a:p>
          <a:p>
            <a:pPr/>
            <a:r>
              <a:t>growth in measured economic output per capita came from capital </a:t>
            </a:r>
          </a:p>
          <a:p>
            <a:pPr/>
            <a:r>
              <a:t>deepening—more capital, more produced means of production, more </a:t>
            </a:r>
          </a:p>
          <a:p>
            <a:pPr/>
            <a:r>
              <a:t>machines backing up each worker. Some 3/7 coming from improvements in the efficiency of labor—working smarter made possible by more education, organizational improvements, and other improvements in technology not directly related to those that made capital goods cheaper.</a:t>
            </a:r>
          </a:p>
          <a:p>
            <a:pPr/>
          </a:p>
          <a:p>
            <a:pPr/>
            <a:r>
              <a:t>Thus it was not invention all by itself that made American prosperity increase so rapidly from 1870 to 1929. It took enormous habits of thrift and thus of capital accumulation as well. The inventions mattered, but so did the culture of saving for a rainy day.</a:t>
            </a:r>
          </a:p>
          <a:p>
            <a:pPr/>
          </a:p>
          <a:p>
            <a:pPr/>
            <a:r>
              <a:t>Perhaps, though, invention was necessary if not sufficient. In the absence of the new, modern, industrial technologies, where could you have invested your savings—in what enterprises and capital goods could they have found a place—that would have generated such a large increase in production? Before the coming of modern economic growth and its intimate dependence on technology embodied in large-scale capital equipment, habits of thrift did not get you very far. But once technology and invention became the key that turned the lock, the benefits of thrift for growth were mighty indeed.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3.3. American Growth: Inclusion</a:t>
            </a:r>
          </a:p>
          <a:p>
            <a:pPr/>
            <a:r>
              <a:t>In America in 1913, even in rural America, children went to school. The years before World War I saw a large increase in education, as at least elementary school became the rule for children in leading-edge economies. And years of education grew as well. </a:t>
            </a:r>
          </a:p>
          <a:p>
            <a:pPr/>
          </a:p>
          <a:p>
            <a:pPr/>
            <a:r>
              <a:t>In countries like the United States that made the creation of a literate, numerate citizenry a high priority—and that encouraged those with richer backgrounds, better preparations, and quicker or better trained minds to go on to higher education—industrialists and others soon found the higher quality of their workforce more than making up for the taxes to support mass secondary and higher education. The U.S.’s edge in education was a powerful factor in giving the U.S. an edge in productivity—and Germany’s edge in education was a powerful factor in giving Germany an edge in industrial competitiveness also. In the United States in 1910 some 355,000 were attending college, making up nearly ﬁve percent of their age cohort. In Germany in 1910 some 1,000,000 students were enrolled in post-elementary education. And the higher wages and salaries paid to trained engineers and craftsmen induced the boom in education.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3.4. American Growth: Immigration</a:t>
            </a:r>
          </a:p>
          <a:p>
            <a:pPr/>
            <a:r>
              <a:t>And America turned a great many immigrants into Americans. And in so doing probably turned the years from 1940-2016 into an era of American predominance.</a:t>
            </a:r>
          </a:p>
          <a:p>
            <a:pPr/>
            <a:br/>
            <a:r>
              <a:t>Consider: In 1860 the United States had a full-citizen population—i.e., Caucasian English speakers whom the government regarded as worth educating—of 25 million, while Britain and its Dominions had a full-citizen population of 32 million. By 1940 things had changed: 117 million full-citizen Americans; 76 million full-citizens in Britain and the Dominions. But if we look at the pro-rata descendants of the full citizens of 1860, we see numbers of roughly 50 and 65 million, advantage Britain and the Dominions. </a:t>
            </a:r>
          </a:p>
          <a:p>
            <a:pPr/>
          </a:p>
          <a:p>
            <a:pPr/>
            <a:r>
              <a:t>Up to 1924 New York welcomed all comers from Europe and the Middle East, while London and the Dominions were only welcoming to northern European Protestants. There is a counterfactual in which the British Empire of the late 1800s is more interested in turning Jews, Poles, Italians, Romanians, and even Turks into Britons or Australians or Canadians. That world would have been a much more London-centered world for much, much longer.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4. The Forge of the Future</a:t>
            </a:r>
          </a:p>
          <a:p>
            <a:pPr/>
            <a:r>
              <a:t>Because it was in relative terms so prosperous and so technologically advanced, the United States in the twentieth century was the country where people looked to see the shape of the future, just as Holland in the seventeenth and Britain in the nineteenth centuries had been the focuses of institutional and economic innovation and the balance wheels of world economics and politics. For much of the twentieth century, the United States seemed to observers from Europe and elsewhere to be a qualitatively different civilization: it lacked the burden of the past that constrained the politics and oppressed the peoples of the nations of Europe, and freed from the burden of the past it could look toward the future.</a:t>
            </a:r>
          </a:p>
          <a:p>
            <a:pPr/>
          </a:p>
          <a:p>
            <a:pPr/>
            <a:r>
              <a:t>We can see some of the admiration and wonder that turn of the century America triggered by gazing at the early twentieth century United States through the eyes of a 1916 transitory immigrant who, later, recorded his experiences in his autobiography. Not only Lev but his father David (1847–1922) and mother Anna (1850-1910) had been migrants. David and Anna crossed the greatest river they had ever seen to move hundreds of miles out of the forest and into the grasslands—lands where the horse nomads had roamed within recent historical memory before their suppression by the army. The lands thus seized were among the richest agriculture soils in the world, and very thinly settled: it was fifteen miles from their farm in Yanovka to the nearest post office. So they sent their son Lev to school in the nearest port city, Odessa.</a:t>
            </a:r>
          </a:p>
          <a:p>
            <a:pPr/>
          </a:p>
          <a:p>
            <a:pPr/>
            <a:r>
              <a:t>There Lev Davidovich Bronstein became a communist. And midway through his career he found himself feared by Czars and policemen, and hunted and exiled because he was feared. Unlike the bulk of the people who had left the Old World for the New in the previous half century, Lev Bronstein did not want to be there. He was a political exile: one of those feared by Czars and policemen, and hunted and exiled because they were feared. But once he and his family had landed in New York, he and his family made the best of it. The Bronsteins:</a:t>
            </a:r>
            <a:br/>
          </a:p>
          <a:p>
            <a:pPr/>
            <a:r>
              <a:t>rented an apartment in a workers’ district, and furnished it on the installment plan. That apartment, at eighteen dollars a month, was equipped with all sorts of conveniences that we Europeans were quite unused to: electric lights, gas cooking-range, bath, telephone, automatic service-elevator, and even a chute for the garbage.These things completely won the boys over to New York. For a time the telephone was their main interest; we had not had this mysterious instrument either in Vienna or Paris...</a:t>
            </a:r>
            <a:br/>
          </a:p>
          <a:p>
            <a:pPr/>
            <a:r>
              <a:t>They—particularly the children—were overwhelmed by the prosperity of the United States, and by the technological marvels that they saw in use everyday:</a:t>
            </a:r>
          </a:p>
          <a:p>
            <a:pPr/>
            <a:br/>
            <a:r>
              <a:t>&gt;...the children had new friends. The closest was the chauffeur of Dr. M. The doctor’s wife took my wife and the boys out driving... the chauffeur was a magician, a titan, a superman! With a wave of his hand, he made the machine obey his slightest command. To sit beside him was the supreme delight.</a:t>
            </a:r>
          </a:p>
          <a:p>
            <a:pPr/>
            <a:br/>
            <a:r>
              <a:t>He stayed in the United States for less than a year. The Russian Revolution came, and he returned to the city of St. Petersburg (whose name was changed, ﬁrst to Petrograd, then to Leningrad, and now back to St. Petersburg). As Leon Trotsky (an alias taken from one of his former Czarist jailers in Odessa in order to evade the police) he became Lenin's right-hand, the organizer of Bolshevik victory in the Civil War, the ﬁrst of the losers to Stalin in the subsequent power struggle, and ﬁnally the victim of the Soviet secret police, assassinated with an ice-pick in his head outside Mexico City in 1940.</a:t>
            </a:r>
            <a:br/>
            <a:br/>
            <a:r>
              <a:t>Trotsky was never allowed back into the United States: he was, after all, a dangerous subversive, with a long-run plan that included the overthrow of the government of the United States by force and violence. Thus he had no time to more than "catch the general life-rhythm of the monster known as New York." But on his departure Trotsky felt—or at least he later wrote in exile that he had felt—as if he was leaving the future for the past: </a:t>
            </a:r>
          </a:p>
          <a:p>
            <a:pPr/>
          </a:p>
          <a:p>
            <a:pPr/>
            <a:r>
              <a:t>&gt;I was leaving for Europe, with the feeling of a man who has had only a peek into the furnace where the future is being forged...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Shape 69"/>
          <p:cNvSpPr/>
          <p:nvPr>
            <p:ph type="sldImg"/>
          </p:nvPr>
        </p:nvSpPr>
        <p:spPr>
          <a:prstGeom prst="rect">
            <a:avLst/>
          </a:prstGeom>
        </p:spPr>
        <p:txBody>
          <a:bodyPr/>
          <a:lstStyle/>
          <a:p>
            <a:pPr/>
          </a:p>
        </p:txBody>
      </p:sp>
      <p:sp>
        <p:nvSpPr>
          <p:cNvPr id="70" name="Shape 70"/>
          <p:cNvSpPr/>
          <p:nvPr>
            <p:ph type="body" sz="quarter" idx="1"/>
          </p:nvPr>
        </p:nvSpPr>
        <p:spPr>
          <a:prstGeom prst="rect">
            <a:avLst/>
          </a:prstGeom>
        </p:spPr>
        <p:txBody>
          <a:bodyPr/>
          <a:lstStyle/>
          <a:p>
            <a:pPr/>
            <a:r>
              <a:t>In the world’s North Atlantic region every year between 1870 and 1914 saw populations rise; agricultural labor productivity improve; farmers pushed out of agriculture where they were no longer needed and pulled into mining, manufacturing, and urban services where they were; and technology diffuse as people in Des Moines, Iowa and Birmingham, Alabama but also Vienna, Cracow, and Barcelona learned how to apply the industrial technologies invented in Manchester, London, Liege, and Lowell, Massachusetts. Most important, every year between 1870 and 1914 saw newer and better industrial technologies emerge from the first industrial research laboratories ever.</a:t>
            </a:r>
          </a:p>
          <a:p>
            <a:pPr/>
          </a:p>
          <a:p>
            <a:pPr/>
            <a:r>
              <a:t>Pre-World War I patterns of growth are, I think, beset read as the working-out of the economic, political, and technological logic of the—relatively sudden, around 1870—creation of the first true global economy. Starting from a still largely very poor and overwhelmingly pre-industrial world, by the late nineteenth century transportation costs had finally fallen low enough and transport speeds had become high enough to make mass intercontinental shipment of goods and people possible. Moreover, communications had improved to such a degree that the world truly became one world in that you could wrap a single organization across the globe and expect it to work. Thus these improvements in transportation and communication had for the first time created the possibility of a global economy—an economy in which movements of people and goods across oceans and between continents were central to how the economy worked, rather than mere precious and luxury froth on the surface of a deep ocean. Combine those with the invention of invention—the coming of science to technology—and we have the pre-World War I world, in the North Atlantic, at least.</a:t>
            </a:r>
          </a:p>
          <a:p>
            <a:pPr/>
          </a:p>
          <a:p>
            <a:pPr/>
            <a:r>
              <a:t>This by and large came as a surprise. Indeed, it is fair to say that as of 1870 the idea that modern economic growth would take hold and grip the world was still a fringe, utopian one—more-or-less confined to dreamers and socialists, and not even all of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Shape 76"/>
          <p:cNvSpPr/>
          <p:nvPr>
            <p:ph type="sldImg"/>
          </p:nvPr>
        </p:nvSpPr>
        <p:spPr>
          <a:prstGeom prst="rect">
            <a:avLst/>
          </a:prstGeom>
        </p:spPr>
        <p:txBody>
          <a:bodyPr/>
          <a:lstStyle/>
          <a:p>
            <a:pPr/>
          </a:p>
        </p:txBody>
      </p:sp>
      <p:sp>
        <p:nvSpPr>
          <p:cNvPr id="77" name="Shape 77"/>
          <p:cNvSpPr/>
          <p:nvPr>
            <p:ph type="body" sz="quarter" idx="1"/>
          </p:nvPr>
        </p:nvSpPr>
        <p:spPr>
          <a:prstGeom prst="rect">
            <a:avLst/>
          </a:prstGeom>
        </p:spPr>
        <p:txBody>
          <a:bodyPr/>
          <a:lstStyle/>
          <a:p>
            <a:pPr/>
            <a:r>
              <a:t>But the original steam-iron-and-cotton Industrial Revolution, it turned out, was not just a lucky set of individual inventions but instead had set in motion something truly new: the invention of invention and innovation. By 1870 it had created the industrial research lab to routinize, rationalize, and bureaucratize the processes of research and development. By 1870 it had created the modern corporation to deploy the technologies produced in the research labs. The new industrial economy created by the Industrial Revolution could be counted on to throw out additional innovations of the same magnitude as the railroad and the power spindle at least once a generation. That is what lit the rocket of modern economic growth.</a:t>
            </a:r>
          </a:p>
          <a:p>
            <a:pPr/>
          </a:p>
          <a:p>
            <a:pPr/>
            <a:r>
              <a:t>Why was there, as economist W. Arthur Lewis recognized, something fundamentally different after 1870? Before 1870 inventions and innovations—those of the “classic” agricultural and industrial revolutions”—were discoveries and adaptations that produced new and better ways of doing old things: of making thread, of weaving cloth, of carrying goods about, of making iron, of raising coal, and of growing wheat and rice and corn.  The steam engine of the eighteenth century required precision metalworking to make the boilers and the pistons and the pipes strong enough not to burst, and the valves smooth enough to function. This came about because of western Europe's four-century love affair with iron, copper and gunpowder: the making of firearms was the womb of the metal-bashing technologies that are at so much of the core of our industrial civilization. </a:t>
            </a:r>
          </a:p>
          <a:p>
            <a:pPr/>
          </a:p>
          <a:p>
            <a:pPr/>
            <a:r>
              <a:t>The steam engine of the eighteenth century also required something really important for a steam engine to do. That need was found in the necessity of keeping coal mines from flooding. And the steam engine of the eighteenth century also required a really cheap source of heat. That was found at the bottom of the coal mines where the flooding was taking place, for where could energy possibly be cheaper than at the bottom of a coal mine? Without this confluence—skilled metalworking harnessed to the service of pumping water out of the place where coal was most abundant—it is hard to see there being an eighteenth-century technological-industrial revolution in England that produced the steam engine.</a:t>
            </a:r>
          </a:p>
          <a:p>
            <a:pPr/>
          </a:p>
          <a:p>
            <a:pPr/>
            <a:r>
              <a:t>With the steam engine, with cheap plantation-grown cotton ideally suited for machine spinning, and with practical metallurgy to make iron rails and iron wheels cheaply, the fuse that was the industrial revolution was lit. Steam power propelled the automatic spindles, looms, metal presses, and railroad locomotives of the nineteenth century. But the fuse might well have sputtered out before it lit the rocket—as printing, the windmill, the musket, the seagoing caravel, and before then the watermill, the horse collar, the heavy plow, the legion, the olive press, and so forth had sputtered out before they lit the rocket of modern economic growth. Each of these did revolutionize their piece of the economies of their day. Yet none of them lit off the rocket we have ridden since 1870—as the British Industrial Revolution proper did.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Shape 83"/>
          <p:cNvSpPr/>
          <p:nvPr>
            <p:ph type="sldImg"/>
          </p:nvPr>
        </p:nvSpPr>
        <p:spPr>
          <a:prstGeom prst="rect">
            <a:avLst/>
          </a:prstGeom>
        </p:spPr>
        <p:txBody>
          <a:bodyPr/>
          <a:lstStyle/>
          <a:p>
            <a:pPr/>
          </a:p>
        </p:txBody>
      </p:sp>
      <p:sp>
        <p:nvSpPr>
          <p:cNvPr id="84" name="Shape 84"/>
          <p:cNvSpPr/>
          <p:nvPr>
            <p:ph type="body" sz="quarter" idx="1"/>
          </p:nvPr>
        </p:nvSpPr>
        <p:spPr>
          <a:prstGeom prst="rect">
            <a:avLst/>
          </a:prstGeom>
        </p:spPr>
        <p:txBody>
          <a:bodyPr/>
          <a:lstStyle/>
          <a:p>
            <a:pPr/>
            <a:r>
              <a:t>The technologies of the British Industrial Revolution did not just revolutionize power, transport, and textiles but had an even more important and unforeseen byproduct. As economic historian Robert Allen has written:</a:t>
            </a:r>
          </a:p>
          <a:p>
            <a:pPr/>
          </a:p>
          <a:p>
            <a:pPr/>
            <a:r>
              <a:t>&gt;The nineteenth century was different… the great achievement of the British Industrial Revolution was... the creation of… engineering…. Machinery production was the basis of three developments... (1) the general mechanization of industry; (2) the railroad; and (3) steam-powered iron ships. The first raised productivity... the second and third created the global economy and the international division of labor.... All three... depended on...: the steam engine and cheap iron.… Technologies invented [elsewhere—for example]… paper production, glass, and knitting [in France]—were not [transformative].... The British were... simply luckier in their geology…. [T]here is no reason to believe that French technology would have led to the engineering industry, the general mechanization of industrial processes, the railway, the steamship, or the global economy.…</a:t>
            </a:r>
          </a:p>
          <a:p>
            <a:pPr/>
          </a:p>
          <a:p>
            <a:pPr/>
            <a:r>
              <a:t>Add one more key: cotton, especially cheap cotton, especially cheap slave-grown American cotton. Coal-steam-cotton-spindle-loom-rail lit the rocket. And, as W. Arthur Lewis wrote, the process of modern economic growth spread after 1870 because invention:</a:t>
            </a:r>
          </a:p>
          <a:p>
            <a:pPr/>
          </a:p>
          <a:p>
            <a:pPr/>
            <a:r>
              <a:t>&gt;added a new twist—that of making 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a:p>
          <a:p>
            <a:pPr/>
            <a:r>
              <a:t>Not just a wave of particular innovations and inventions, but an ongoing process of continual technological advance: steel manufacture and chemical processing and oil wells and internal-combustion engines and vacuum processing and telegraphs and electric motors and the iron-hulled ocean-going steamship. This was the rocket that carried the world economy forward into the first period of broad-based, noticeable, worldwide, industrial growth ever: the Gilded Age, the Belle Époque of 1870-1914.</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Shape 90"/>
          <p:cNvSpPr/>
          <p:nvPr>
            <p:ph type="sldImg"/>
          </p:nvPr>
        </p:nvSpPr>
        <p:spPr>
          <a:prstGeom prst="rect">
            <a:avLst/>
          </a:prstGeom>
        </p:spPr>
        <p:txBody>
          <a:bodyPr/>
          <a:lstStyle/>
          <a:p>
            <a:pPr/>
          </a:p>
        </p:txBody>
      </p:sp>
      <p:sp>
        <p:nvSpPr>
          <p:cNvPr id="91" name="Shape 91"/>
          <p:cNvSpPr/>
          <p:nvPr>
            <p:ph type="body" sz="quarter" idx="1"/>
          </p:nvPr>
        </p:nvSpPr>
        <p:spPr>
          <a:prstGeom prst="rect">
            <a:avLst/>
          </a:prstGeom>
        </p:spPr>
        <p:txBody>
          <a:bodyPr/>
          <a:lstStyle/>
          <a:p>
            <a:pPr/>
            <a:r>
              <a:t>Time to review the Big Ideas of the history of the Long 20th Century:</a:t>
            </a:r>
          </a:p>
          <a:p>
            <a:pPr/>
          </a:p>
          <a:p>
            <a:pPr/>
            <a:r>
              <a:t>In the Long 20th Century from 1870-2016:</a:t>
            </a:r>
          </a:p>
          <a:p>
            <a:pPr/>
          </a:p>
          <a:p>
            <a:pPr/>
            <a:r>
              <a:t>Science reaches critical mass and from it springs engineering: All of the engineering subdisciplines, Including the management of human resources and of organizations. </a:t>
            </a:r>
          </a:p>
          <a:p>
            <a:pPr/>
          </a:p>
          <a:p>
            <a:pPr/>
            <a:r>
              <a:t>From a liberal political order spring national and then the global market economy. </a:t>
            </a:r>
          </a:p>
          <a:p>
            <a:pPr/>
          </a:p>
          <a:p>
            <a:pPr/>
            <a:r>
              <a:t>And from engineering and the market then, since 1870, springs enormous wealth.</a:t>
            </a:r>
          </a:p>
          <a:p>
            <a:pPr/>
          </a:p>
          <a:p>
            <a:pPr/>
            <a:r>
              <a:t>The pace of growth of the value of the useful ideas stock quadruples looking across 1870: 1870-2016 sees growth at 2%/yr plus; In contrast to 0.5%/yr or so of the Industrial Revolution age 1770-1870; In contrast to the 0.15%/yr or so of the Commercial Revolution age 1500-1770; In contrast to the 0.035%/yr or so of the Agrarian age pre-1500</a:t>
            </a:r>
          </a:p>
          <a:p>
            <a:pPr/>
          </a:p>
          <a:p>
            <a:pPr/>
            <a:r>
              <a:t>Nine aspects of 1870-2016 economic history are worth keeping permanenty in your brain:</a:t>
            </a:r>
          </a:p>
          <a:p>
            <a:pPr/>
            <a:r>
              <a:t>	1.	Post-1870 history has been economic…</a:t>
            </a:r>
          </a:p>
          <a:p>
            <a:pPr/>
            <a:r>
              <a:t>	2.	Explosion of wealth…</a:t>
            </a:r>
          </a:p>
          <a:p>
            <a:pPr/>
            <a:r>
              <a:t>	3.	Cornucopia of technology…</a:t>
            </a:r>
          </a:p>
          <a:p>
            <a:pPr/>
            <a:r>
              <a:t>	4.	Demographic transition…</a:t>
            </a:r>
          </a:p>
          <a:p>
            <a:pPr/>
            <a:r>
              <a:t>	5.	Feminist revolution…</a:t>
            </a:r>
          </a:p>
          <a:p>
            <a:pPr/>
            <a:r>
              <a:t>	6.	Empowered tyrannies…</a:t>
            </a:r>
          </a:p>
          <a:p>
            <a:pPr/>
            <a:r>
              <a:t>	7.	Wealth gulfs…</a:t>
            </a:r>
          </a:p>
          <a:p>
            <a:pPr/>
            <a:r>
              <a:t>	8.	Inclusion and hierarchy attenuation…</a:t>
            </a:r>
          </a:p>
          <a:p>
            <a:pPr/>
            <a:r>
              <a:t>	9.	Mismanagement and insecurity…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Shape 97"/>
          <p:cNvSpPr/>
          <p:nvPr>
            <p:ph type="sldImg"/>
          </p:nvPr>
        </p:nvSpPr>
        <p:spPr>
          <a:prstGeom prst="rect">
            <a:avLst/>
          </a:prstGeom>
        </p:spPr>
        <p:txBody>
          <a:bodyPr/>
          <a:lstStyle/>
          <a:p>
            <a:pPr/>
          </a:p>
        </p:txBody>
      </p:sp>
      <p:sp>
        <p:nvSpPr>
          <p:cNvPr id="98" name="Shape 98"/>
          <p:cNvSpPr/>
          <p:nvPr>
            <p:ph type="body" sz="quarter" idx="1"/>
          </p:nvPr>
        </p:nvSpPr>
        <p:spPr>
          <a:prstGeom prst="rect">
            <a:avLst/>
          </a:prstGeom>
        </p:spPr>
        <p:txBody>
          <a:bodyPr/>
          <a:lstStyle/>
          <a:p>
            <a:pPr/>
            <a:r>
              <a:t>And this Belle Époque saw yet another major change: the replacement fo Great Britain by the United States as the world’s leading-edge economy.</a:t>
            </a:r>
          </a:p>
          <a:p>
            <a:pPr/>
          </a:p>
          <a:p>
            <a:pPr/>
            <a:r>
              <a:t>2. Britain’s Relative Decline</a:t>
            </a:r>
          </a:p>
          <a:p>
            <a:pPr/>
            <a:r>
              <a:t>The United States could become the world’s leading-edge nation—the richest, the most prosperous, the most modern, and the highest technologied—only because Great Britain, the nineteenth-century “workshop of the world” seemed during the Belle Époque to falter in its economic growth. The story of America’s rise to economic preeminence is in many ways simply the reverse of the story of Great Britain’s rapid 1870-1914 relative economic decline.</a:t>
            </a:r>
          </a:p>
          <a:p>
            <a:pPr/>
          </a:p>
          <a:p>
            <a:pPr/>
            <a:r>
              <a:t>Great Britain had been the ﬁrst industrial nation. Its commercial dominance of the seventeenth and eighteenth centuries, coupled with its established sheepherding industry, its plentiful supplies of water power, coal, and iron, and a relatively large pool of wage-workers without traditional rights to occupy the land gave it crucial economic advantages at the start of the industrial revolution. In textiles, steam power, iron production, and canal building Great Britain led the way throughout the eighteenth and nineteenth centuries. The last years of the nineteenth century saw Great Britain the richest country in the world (save for Australia, the late nineteenth century sheep-raising equivalent of OPEC), with the heaviest industrial base, the most comprehensive railroad network, and ruling over the largest Empire the world had ever seen.</a:t>
            </a:r>
            <a:br/>
            <a:br/>
            <a:r>
              <a:t>British productivity has grown more rapidly in the twentieth century than it did in the nineteenth. Britain's relative decline springs from its inability to partake fully of the acceleration of growth in productivity that the twentieth century saw. And American economic preeminence sprang from the American economy’s ability to create and ride the wave of this growth acceleration.</a:t>
            </a:r>
            <a:br/>
            <a:br/>
            <a:r>
              <a:t>Perhaps Britain’s advance contained the seeds of its inability to lead the productivity revolutions of the twentieth century. Britain’s relative prosperity had been based on a set of technologies that greatly multiplied the productivity of unskilled workers. The poor British educational system, its weak corps of technical engineers, and the easy availability of unskilled Irish and rural British workers were no great handicap as long as the most dynamic edge of the economy intensively used both machines and unskilled workers, but not skilled workers. But technologies that made heavy use of skilled workers would be the locus of industrial development in the twentieth century.</a:t>
            </a:r>
          </a:p>
          <a:p>
            <a:pPr/>
          </a:p>
          <a:p>
            <a:pPr/>
            <a:r>
              <a:t>In any event, the trends are clear. As W. Arthur Lewis puts it:</a:t>
            </a:r>
          </a:p>
          <a:p>
            <a:pPr/>
            <a:br/>
            <a:r>
              <a:t>&gt;In the last years of the nineteenth and the ﬁrst years of the twentieth century Britain lost its leading position in new, modern industry after new, modern industry. Organic chemicals became German (and American), British railroads became smaller and slower than those on the continent, the development of the automobile lagged behind France and the United States, the electric power grid was put into place slowly, the telephone network was rudimentary, and so on. </a:t>
            </a:r>
            <a:br/>
            <a:br/>
            <a:r>
              <a:t>Even in textiles, Britain began to be excluded from foreign markets on the basis of too high a price. British levels of productivity remained high. They just failed to grow at the same rate as in the rest of the leading edge of the industrial world. And British companies lost, or failed to develop, market position in what were going to become the leading industries of the ﬁrst half of the twentieth century.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Shape 104"/>
          <p:cNvSpPr/>
          <p:nvPr>
            <p:ph type="sldImg"/>
          </p:nvPr>
        </p:nvSpPr>
        <p:spPr>
          <a:prstGeom prst="rect">
            <a:avLst/>
          </a:prstGeom>
        </p:spPr>
        <p:txBody>
          <a:bodyPr/>
          <a:lstStyle/>
          <a:p>
            <a:pPr/>
          </a:p>
        </p:txBody>
      </p:sp>
      <p:sp>
        <p:nvSpPr>
          <p:cNvPr id="105" name="Shape 105"/>
          <p:cNvSpPr/>
          <p:nvPr>
            <p:ph type="body" sz="quarter" idx="1"/>
          </p:nvPr>
        </p:nvSpPr>
        <p:spPr>
          <a:prstGeom prst="rect">
            <a:avLst/>
          </a:prstGeom>
        </p:spPr>
        <p:txBody>
          <a:bodyPr/>
          <a:lstStyle/>
          <a:p>
            <a:pPr/>
            <a:r>
              <a:t>Some authors—like Nicholas Crafts—argue that Britain’s pattern of industrial development was inherently unsuited for it to maintain its position as technological leader into the twentieth century. Crafts argues that Britain’s greatest revealed comparative advantages around the turn of the century were in rails and shipbuilding, iron and steel, textiles, alcohol and tobacco, apparel, and industrial equipment. By contrast, America’s greatest revealed comparative advantages were in the making of non-ferrous metals, of agricultural equipment, of industrial equipment, of cars and aircraft, metal manufactures, and of electical machinery. Since the first set of industries were already mature and the second weren’t, Crafts argues, there was every reason to expect Britain to lose its relative position as industrial leader. </a:t>
            </a:r>
            <a:br/>
            <a:br/>
            <a:r>
              <a:t>But this begs the question. Britain’s loss of market position in the most technologically advanced industries is surprising, for in those industries lies the most natural comparative advantage of the leading industrial nation—the ability to use modern technologies and skilled engineers to create new goods and new wasy of making them. The leading industrial nation is the richest, has the most experience with modern technology, and would seem to be the best set up to train and mobilize labor and capital to take advantage of new opportunities. </a:t>
            </a:r>
          </a:p>
          <a:p>
            <a:pPr/>
          </a:p>
          <a:p>
            <a:pPr/>
            <a:r>
              <a:t>Yet British ﬁrms and workers did not do so. </a:t>
            </a:r>
            <a:br/>
            <a:br/>
            <a:r>
              <a:t>In fact, in the thirty years before World War I factors of production behaved as if there was something pernicious about locating in Britain. On net both British capital and British labor left the island for better opportunities elsewhere. As U.C. Davis economist Gregory Clark puts it, by 1910 you could combine British labor and British capital in the textile city of Fall River, Massachusetts, and obtain 50 percent more output per worker hour and 20 percent more output per machine hour than back in the textile city of Manchester, in England. The ﬁrst public power station in England, in 1881, was built by the German firm of Siemens. On the eve of World War I, the German electrical manufacturing industry was more than twice as big as Britain’s.</a:t>
            </a:r>
          </a:p>
          <a:p>
            <a:pPr/>
          </a:p>
          <a:p>
            <a:pPr/>
            <a:r>
              <a:t>Alfred Chandler describes the rise of German dye firms to market dominance, in spite of the fact that the largest markets for dyes were in Britain until World War I. Starting in the 1880s, the major German firms—Bayer, Hoechst, and company—decided to build mammoth plants along the Rhine river, which would produce some ten times as many kinds of dyes as previous plants. To distribute the products the German firms for the first time integrated distributors into the manufacturing firms, rather than relying on wholesalers. And by the turn of the twentieth century the German dye manufacturers—relying on low costs made possible by economies of scale, and expanded distribution through sales forces that would push dye out the door and teach customers how to use it. By 1913 some 85% of textile dyes were produced in Germany; some 3% were produced in Britain.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a:p>
        </p:txBody>
      </p:sp>
      <p:sp>
        <p:nvSpPr>
          <p:cNvPr id="112" name="Shape 112"/>
          <p:cNvSpPr/>
          <p:nvPr>
            <p:ph type="body" sz="quarter" idx="1"/>
          </p:nvPr>
        </p:nvSpPr>
        <p:spPr>
          <a:prstGeom prst="rect">
            <a:avLst/>
          </a:prstGeom>
        </p:spPr>
        <p:txBody>
          <a:bodyPr/>
          <a:lstStyle/>
          <a:p>
            <a:pPr/>
            <a:r>
              <a:t>One reason for Britain's slower growth than the other industrial powers is that its rate of investment was low. There have always been four candidate reasons: a deﬁciency in natural resources, the British labor relations system, and the British educational system, and a banking system that failed to mobilize capital for large-scale industrial ﬁrms. Of these, resource-based explanations for British relative decline are unsatisfactory. Germany and the United States had superior natural resources. Yet water transportation was very cheap. Britain grew no cotton, yet had no trouble dominating the world cotton spinning and weaving industry for a century. Japan today produces steel in large quantities from Australian iron ore and Brazilian and American coal.</a:t>
            </a:r>
            <a:br/>
            <a:br/>
            <a:r>
              <a:t>Right-wing analysts have tended to blame Britain’s industrial decline on the bloody-mindedness of British unions, unwilling to see ﬁrms earn proﬁts or to allow economic readjustment and change to take place. Left-wing analysts have tended to blame Britain’s industrial decline on its class structure and deﬁcient educational system. These are not separate causes, but a single interlinked system: unions were bloody-minded and the educational system was deﬁcient because Britain had strong class distinctions. And the deﬁcient educational system and poor labor relations reinforced class distinctions. For those who governed Britain did not see an educated population as a high priority. As economic historian David Landes wrote, in Britain:</a:t>
            </a:r>
          </a:p>
          <a:p>
            <a:pPr/>
            <a:br/>
            <a:r>
              <a:t>For every idealist or visionary who saw in education an enlightened citizenry, there were several ‘practical’ men who felt that instruction was a superfluous baggage for farm labourers and industrial workers. These people, after all, had been ploughing ﬁelds or weaving cloth for time out of mind without knowing how to read or write all they would learn in school was discontent. Under the circumstances, Britain did well to have roughly half of her [elementary] school-age children receiving some kind of elementary education around 1860.</a:t>
            </a:r>
          </a:p>
          <a:p>
            <a:pPr/>
            <a:br/>
            <a:r>
              <a:t>This was a far lower percentage than found in the United States or in Germany. What was true of elementary education was even more true of technical and engineering education. In Britain, technical education was the business of private ﬁrms. Why should they train workers who might well go elsewhere for jobs? And why should they train workers if such training only upped the bargaining power of British unions?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a:p>
        </p:txBody>
      </p:sp>
      <p:sp>
        <p:nvSpPr>
          <p:cNvPr id="119" name="Shape 119"/>
          <p:cNvSpPr/>
          <p:nvPr>
            <p:ph type="body" sz="quarter" idx="1"/>
          </p:nvPr>
        </p:nvSpPr>
        <p:spPr>
          <a:prstGeom prst="rect">
            <a:avLst/>
          </a:prstGeom>
        </p:spPr>
        <p:txBody>
          <a:bodyPr/>
          <a:lstStyle/>
          <a:p>
            <a:pPr/>
            <a:r>
              <a:t>Bankers did not mobilze investment to grow British firms. Rather, they diverted savings outside the country. Thus the year 1914 saw close to 40 percent of Britain's national capital stock-of its produced means of production-located overseas. No other country has matched Britain's high proportion of savings channeled to other countries. Britain's overseas investments were concentrated in government debt, in infrastructure projects like railroads, streetcars, and utilities, and in securities guaranteed by the local government.</a:t>
            </a:r>
          </a:p>
          <a:p>
            <a:pPr/>
          </a:p>
          <a:p>
            <a:pPr/>
            <a:r>
              <a:t>Britain did not do well out of its overseas investments. In the forty years before World War I, British investors in overseas assets earned low returns, ranging as low to perhaps 2% per year in inflation-adjusted pounds on loans to dominion governments. Such returns were far below what presumably could have earned by devoting the same resources to the expansion of domestic industry. British industry in 1914, and British infrastructure, were not as capital intensive as American industry and infrastructure were to become by 1929. It is difﬁcult to argue that Britain's savings could not have found productive uses at home if only they could be challenged appropriately and managed productively. And it is difficult to argue that foreign investments were more secure. In a depression at home—the major risk facing investors in British industry—exports to Britain drop far in both quantity and price, and firms and governments across the oceans declare bankruptcy.</a:t>
            </a:r>
            <a:br/>
            <a:br/>
            <a:r>
              <a:t>Why, then, did British investors commit their wealth overseas? One possibility is that the high rates of return presumably available at home were not really there: the absence of British engineering skill, and the aggressive wage demands of British unionized workers would have prevented home investments from earning even the small proﬁts earned abroad. A second possibility is that British investors did not understand the framework in which they were embedded. Perhaps they imagined that home investments—even a diversiﬁed portfolio of industrial, railroad, and utility corporations—were risky, while overseas investments guaranteed by the local government were safe.</a:t>
            </a:r>
            <a:br/>
            <a:br/>
            <a:r>
              <a:t>Certainly a contributing factor was the failure of Britain to develop institutions for channeling the savings of thousands into the capital stock of one giant enterprise. How is an individual saver, in an age where the efﬁcient size of an operating corporation is vast beyond his means, to evaluate which industries and companies have good prospects, monitor the management to which he has committed his capital, and control and replace the management when it does not do its job? Such tasks require the growth of ﬁnancial intermediaries: investment banks of one form or another. German analysts, especially, criticized the pre-WWI British banking system because of the lack of such a monitoring system:</a:t>
            </a:r>
          </a:p>
          <a:p>
            <a:pPr/>
            <a:br/>
            <a:r>
              <a:t>the complete divorce between stock exchange and deposits...causes another great evil, namely, that the banks have never shown any interest in the newly founded companies or in the securities issued by these companies, while it is a distinct advantage of the German system, that the German banks, even if only in the interests of their own issue credit, have been keeping a continuous watch over the development of the companies, which they founded.</a:t>
            </a:r>
            <a:br/>
          </a:p>
          <a:p>
            <a:pPr/>
            <a:r>
              <a:t>And so few were willing to invest in companies that might become large organizations that contributed to the rapid advance of productivity. The scarcity of British engineering talent was matched by a scarcity of venture capital: there was plenty of capital for infrastructure or for government debts, but little for the progressive entrepreneur.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000080"/>
                </a:solidFill>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oldin-katz-race-i.pdf" TargetMode="External"/><Relationship Id="rId3" Type="http://schemas.openxmlformats.org/officeDocument/2006/relationships/hyperlink" Target="https://github.com/braddelong/public-files/blob/master/econ-135-lecture-13.pptx" TargetMode="External"/><Relationship Id="rId4" Type="http://schemas.openxmlformats.org/officeDocument/2006/relationships/hyperlink" Target="https://bcourses.berkeley.edu/courses/1487685/assignments/8069059" TargetMode="External"/><Relationship Id="rId5" Type="http://schemas.openxmlformats.org/officeDocument/2006/relationships/hyperlink" Target="https://delong.typepad.com/files/findlay-orourke-selections.pdf" TargetMode="External"/><Relationship Id="rId6" Type="http://schemas.openxmlformats.org/officeDocument/2006/relationships/hyperlink" Target="https://github.com/braddelong/public-files/blob/master/econ-135-lecture-14.pptx" TargetMode="External"/><Relationship Id="rId7" Type="http://schemas.openxmlformats.org/officeDocument/2006/relationships/hyperlink" Target="https://delong.typepad.com/files/delong-baumol.pdf" TargetMode="External"/><Relationship Id="rId8" Type="http://schemas.openxmlformats.org/officeDocument/2006/relationships/hyperlink" Target="https://www.piie.com/blogs/realtime-economic-issues-watch/everything-you-know-about-cross-country-convergence-now-wrong" TargetMode="External"/><Relationship Id="rId9" Type="http://schemas.openxmlformats.org/officeDocument/2006/relationships/hyperlink" Target="https://github.com/braddelong/public-files/blob/master/econ-135-lecture-15.pptx" TargetMode="External"/><Relationship Id="rId10" Type="http://schemas.openxmlformats.org/officeDocument/2006/relationships/hyperlink" Target="https://github.com/braddelong/public-files/blob/master/econ-135-lecture-12.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3.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audio" Target="../media/media13.m4a"/><Relationship Id="rId4" Type="http://schemas.microsoft.com/office/2007/relationships/media" Target="../media/media13.m4a"/><Relationship Id="rId5"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3.pptx"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1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6.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6.png"/><Relationship Id="rId6" Type="http://schemas.openxmlformats.org/officeDocument/2006/relationships/image" Target="../media/image17.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49.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2.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3.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3.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13. 4.2. U.S. Economic Ascendancy (Mar 10):…"/>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51460">
              <a:spcBef>
                <a:spcPts val="0"/>
              </a:spcBef>
              <a:buSzTx/>
              <a:buFontTx/>
              <a:buNone/>
              <a:defRPr b="1" sz="1320">
                <a:latin typeface="+mj-lt"/>
                <a:ea typeface="+mj-ea"/>
                <a:cs typeface="+mj-cs"/>
                <a:sym typeface="Helvetica"/>
              </a:defRPr>
            </a:pPr>
            <a:r>
              <a:t>13. 4.2. U.S. Economic Ascendancy (Mar 10):</a:t>
            </a:r>
          </a:p>
          <a:p>
            <a:pPr marL="132347" indent="-132347" defTabSz="251460">
              <a:spcBef>
                <a:spcPts val="0"/>
              </a:spcBef>
              <a:buFontTx/>
              <a:defRPr sz="1100">
                <a:latin typeface="Times New Roman"/>
                <a:ea typeface="Times New Roman"/>
                <a:cs typeface="Times New Roman"/>
                <a:sym typeface="Times New Roman"/>
              </a:defRPr>
            </a:pPr>
            <a:r>
              <a:rPr b="1">
                <a:latin typeface="+mj-lt"/>
                <a:ea typeface="+mj-ea"/>
                <a:cs typeface="+mj-cs"/>
                <a:sym typeface="Helvetica"/>
              </a:rPr>
              <a:t>Read: </a:t>
            </a:r>
            <a:r>
              <a:t>Claudia Goldin and Larry Katz: </a:t>
            </a:r>
            <a:r>
              <a:rPr i="1"/>
              <a:t>The Race Between Education and Technology</a:t>
            </a:r>
            <a:r>
              <a:t>, chapter 1 &lt;</a:t>
            </a:r>
            <a:r>
              <a:rPr u="sng">
                <a:solidFill>
                  <a:srgbClr val="0000FF"/>
                </a:solidFill>
                <a:uFill>
                  <a:solidFill>
                    <a:srgbClr val="0000FF"/>
                  </a:solidFill>
                </a:uFill>
                <a:hlinkClick r:id="rId2" invalidUrl="" action="" tgtFrame="" tooltip="" history="1" highlightClick="0" endSnd="0"/>
              </a:rPr>
              <a:t>https://delong.typepad.com/files/goldin-katz-race-i.pdf</a:t>
            </a:r>
            <a:r>
              <a:t>&gt;</a:t>
            </a:r>
          </a:p>
          <a:p>
            <a:pPr marL="132347" indent="-132347" defTabSz="251460">
              <a:spcBef>
                <a:spcPts val="0"/>
              </a:spcBef>
              <a:buFontTx/>
              <a:defRPr sz="1100">
                <a:latin typeface="Times New Roman"/>
                <a:ea typeface="Times New Roman"/>
                <a:cs typeface="Times New Roman"/>
                <a:sym typeface="Times New Roman"/>
              </a:defRPr>
            </a:pPr>
            <a:r>
              <a:rPr b="1">
                <a:latin typeface="+mj-lt"/>
                <a:ea typeface="+mj-ea"/>
                <a:cs typeface="+mj-cs"/>
                <a:sym typeface="Helvetica"/>
              </a:rPr>
              <a:t>Slides</a:t>
            </a:r>
            <a:r>
              <a:t>: </a:t>
            </a:r>
            <a:r>
              <a:t>&lt;</a:t>
            </a:r>
            <a:r>
              <a:rPr u="sng">
                <a:solidFill>
                  <a:srgbClr val="0000FF"/>
                </a:solidFill>
                <a:uFill>
                  <a:solidFill>
                    <a:srgbClr val="0000FF"/>
                  </a:solidFill>
                </a:uFill>
                <a:hlinkClick r:id="rId3" invalidUrl="" action="" tgtFrame="" tooltip="" history="1" highlightClick="0" endSnd="0"/>
              </a:rPr>
              <a:t>https://github.com/braddelong/public-files/blob/master/econ-135-lecture-13.pptx</a:t>
            </a:r>
            <a:r>
              <a:t>&gt;</a:t>
            </a:r>
          </a:p>
          <a:p>
            <a:pPr marL="110289" indent="-110289" defTabSz="251460">
              <a:spcBef>
                <a:spcPts val="0"/>
              </a:spcBef>
              <a:buFontTx/>
              <a:defRPr sz="1100">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&lt;</a:t>
            </a:r>
            <a:r>
              <a:rPr u="sng">
                <a:solidFill>
                  <a:srgbClr val="0000EE"/>
                </a:solidFill>
                <a:hlinkClick r:id="rId4" invalidUrl="" action="" tgtFrame="" tooltip="" history="1" highlightClick="0" endSnd="0"/>
              </a:rPr>
              <a:t>https://bcourses.berkeley.edu/courses/1487685/assignments/8069059</a:t>
            </a:r>
            <a:r>
              <a:t>&gt;; due March 11</a:t>
            </a:r>
          </a:p>
          <a:p>
            <a:pPr marL="110289" indent="-110289" defTabSz="251460">
              <a:spcBef>
                <a:spcPts val="0"/>
              </a:spcBef>
              <a:buFontTx/>
              <a:defRPr sz="1100">
                <a:latin typeface="Times New Roman"/>
                <a:ea typeface="Times New Roman"/>
                <a:cs typeface="Times New Roman"/>
                <a:sym typeface="Times New Roman"/>
              </a:defRPr>
            </a:pPr>
            <a:r>
              <a:rPr b="1">
                <a:latin typeface="+mj-lt"/>
                <a:ea typeface="+mj-ea"/>
                <a:cs typeface="+mj-cs"/>
                <a:sym typeface="Helvetica"/>
              </a:rPr>
              <a:t>Start</a:t>
            </a:r>
            <a:r>
              <a:t>: Assignment 7: post-1500 growth accelerations paper; due March 18</a:t>
            </a:r>
          </a:p>
          <a:p>
            <a:pPr marL="0" indent="0" defTabSz="251460">
              <a:spcBef>
                <a:spcPts val="0"/>
              </a:spcBef>
              <a:buSzTx/>
              <a:buFontTx/>
              <a:buNone/>
              <a:defRPr b="1" sz="1320">
                <a:latin typeface="+mj-lt"/>
                <a:ea typeface="+mj-ea"/>
                <a:cs typeface="+mj-cs"/>
                <a:sym typeface="Helvetica"/>
              </a:defRPr>
            </a:pPr>
            <a:endParaRPr b="0"/>
          </a:p>
          <a:p>
            <a:pPr marL="0" indent="0" defTabSz="251460">
              <a:spcBef>
                <a:spcPts val="0"/>
              </a:spcBef>
              <a:buSzTx/>
              <a:buFontTx/>
              <a:buNone/>
              <a:defRPr b="1" sz="1320">
                <a:latin typeface="+mj-lt"/>
                <a:ea typeface="+mj-ea"/>
                <a:cs typeface="+mj-cs"/>
                <a:sym typeface="Helvetica"/>
              </a:defRPr>
            </a:pPr>
            <a:r>
              <a:t>14. 4.3. Globalization Advances and Retreats (Mar 12):</a:t>
            </a:r>
            <a:endParaRPr b="0"/>
          </a:p>
          <a:p>
            <a:pPr marL="110289" indent="-110289" defTabSz="251460">
              <a:spcBef>
                <a:spcPts val="0"/>
              </a:spcBef>
              <a:buFontTx/>
              <a:defRPr sz="1100">
                <a:latin typeface="Times New Roman"/>
                <a:ea typeface="Times New Roman"/>
                <a:cs typeface="Times New Roman"/>
                <a:sym typeface="Times New Roman"/>
              </a:defRPr>
            </a:pPr>
            <a:r>
              <a:rPr b="1">
                <a:latin typeface="+mj-lt"/>
                <a:ea typeface="+mj-ea"/>
                <a:cs typeface="+mj-cs"/>
                <a:sym typeface="Helvetica"/>
              </a:rPr>
              <a:t>Read Before</a:t>
            </a:r>
            <a:r>
              <a:t>: Ronald Findlay and Kevin O'Rourke (2007): </a:t>
            </a:r>
            <a:r>
              <a:rPr i="1"/>
              <a:t>Power and Plenty: Trade, War, and the World Economy in the Second Millennium</a:t>
            </a:r>
            <a:r>
              <a:t>, selections &lt;</a:t>
            </a:r>
            <a:r>
              <a:rPr u="sng">
                <a:solidFill>
                  <a:srgbClr val="0000FF"/>
                </a:solidFill>
                <a:uFill>
                  <a:solidFill>
                    <a:srgbClr val="0000FF"/>
                  </a:solidFill>
                </a:uFill>
                <a:hlinkClick r:id="rId5" invalidUrl="" action="" tgtFrame="" tooltip="" history="1" highlightClick="0" endSnd="0"/>
              </a:rPr>
              <a:t>https://delong.typepad.com/files/findlay-orourke-selections.pdf</a:t>
            </a:r>
            <a:r>
              <a:t>&gt; </a:t>
            </a:r>
          </a:p>
          <a:p>
            <a:pPr marL="110289" indent="-110289" defTabSz="251460">
              <a:spcBef>
                <a:spcPts val="0"/>
              </a:spcBef>
              <a:buFontTx/>
              <a:defRPr b="1" sz="110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6" invalidUrl="" action="" tgtFrame="" tooltip="" history="1" highlightClick="0" endSnd="0"/>
              </a:rPr>
              <a:t>https://github.com/braddelong/public-files/blob/master/econ-135-lecture-14.pptx</a:t>
            </a:r>
            <a:r>
              <a:rPr b="0"/>
              <a:t>&gt;</a:t>
            </a:r>
            <a:endParaRPr b="0"/>
          </a:p>
          <a:p>
            <a:pPr marL="110289" indent="-110289" defTabSz="251460">
              <a:spcBef>
                <a:spcPts val="0"/>
              </a:spcBef>
              <a:buFontTx/>
              <a:defRPr b="1" sz="1100">
                <a:latin typeface="Times New Roman"/>
                <a:ea typeface="Times New Roman"/>
                <a:cs typeface="Times New Roman"/>
                <a:sym typeface="Times New Roman"/>
              </a:defRPr>
            </a:pPr>
            <a:endParaRPr b="0"/>
          </a:p>
          <a:p>
            <a:pPr marL="0" indent="0" defTabSz="251460">
              <a:spcBef>
                <a:spcPts val="0"/>
              </a:spcBef>
              <a:buSzTx/>
              <a:buFontTx/>
              <a:buNone/>
              <a:defRPr b="1" sz="1320">
                <a:latin typeface="+mj-lt"/>
                <a:ea typeface="+mj-ea"/>
                <a:cs typeface="+mj-cs"/>
                <a:sym typeface="Helvetica"/>
              </a:defRPr>
            </a:pPr>
            <a:r>
              <a:t>15. 4.4. Convergence and Its Absence (Mar 17):</a:t>
            </a:r>
          </a:p>
          <a:p>
            <a:pPr marL="132347" indent="-132347" defTabSz="251460">
              <a:spcBef>
                <a:spcPts val="0"/>
              </a:spcBef>
              <a:buFontTx/>
              <a:defRPr sz="1100">
                <a:latin typeface="Times New Roman"/>
                <a:ea typeface="Times New Roman"/>
                <a:cs typeface="Times New Roman"/>
                <a:sym typeface="Times New Roman"/>
              </a:defRPr>
            </a:pPr>
            <a:r>
              <a:rPr b="1">
                <a:latin typeface="+mj-lt"/>
                <a:ea typeface="+mj-ea"/>
                <a:cs typeface="+mj-cs"/>
                <a:sym typeface="Helvetica"/>
              </a:rPr>
              <a:t>Read Before: </a:t>
            </a:r>
            <a:r>
              <a:t>J. Bradford DeLong (1986): Productivity Growth, Convergence, and Welfare: Comment &lt;</a:t>
            </a:r>
            <a:r>
              <a:rPr u="sng">
                <a:solidFill>
                  <a:srgbClr val="0000FF"/>
                </a:solidFill>
                <a:uFill>
                  <a:solidFill>
                    <a:srgbClr val="0000FF"/>
                  </a:solidFill>
                </a:uFill>
                <a:hlinkClick r:id="rId7" invalidUrl="" action="" tgtFrame="" tooltip="" history="1" highlightClick="0" endSnd="0"/>
              </a:rPr>
              <a:t>https://delong.typepad.com/files/delong-baumol.pdf</a:t>
            </a:r>
            <a:r>
              <a:t>&gt;</a:t>
            </a:r>
          </a:p>
          <a:p>
            <a:pPr marL="132347" indent="-132347" defTabSz="251460">
              <a:spcBef>
                <a:spcPts val="0"/>
              </a:spcBef>
              <a:buFontTx/>
              <a:defRPr sz="1100">
                <a:latin typeface="Times New Roman"/>
                <a:ea typeface="Times New Roman"/>
                <a:cs typeface="Times New Roman"/>
                <a:sym typeface="Times New Roman"/>
              </a:defRPr>
            </a:pPr>
            <a:r>
              <a:rPr b="1">
                <a:latin typeface="+mj-lt"/>
                <a:ea typeface="+mj-ea"/>
                <a:cs typeface="+mj-cs"/>
                <a:sym typeface="Helvetica"/>
              </a:rPr>
              <a:t>Read Before: </a:t>
            </a:r>
            <a:r>
              <a:t>Dev Patel, Justin Sandefur, and Arvind Subramanian (2019): Everything You Know about Cross-Country Convergence Is (Now) Wrong &lt;</a:t>
            </a:r>
            <a:r>
              <a:rPr u="sng">
                <a:solidFill>
                  <a:srgbClr val="0000FF"/>
                </a:solidFill>
                <a:uFill>
                  <a:solidFill>
                    <a:srgbClr val="0000FF"/>
                  </a:solidFill>
                </a:uFill>
                <a:hlinkClick r:id="rId8" invalidUrl="" action="" tgtFrame="" tooltip="" history="1" highlightClick="0" endSnd="0"/>
              </a:rPr>
              <a:t>https://www.piie.com/blogs/realtime-economic-issues-watch/everything-you-know-about-cross-country-convergence-now-wrong</a:t>
            </a:r>
            <a:r>
              <a:t>&gt;</a:t>
            </a:r>
          </a:p>
          <a:p>
            <a:pPr marL="110289" indent="-110289" defTabSz="251460">
              <a:spcBef>
                <a:spcPts val="0"/>
              </a:spcBef>
              <a:buFontTx/>
              <a:defRPr b="1" sz="110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9" invalidUrl="" action="" tgtFrame="" tooltip="" history="1" highlightClick="0" endSnd="0"/>
              </a:rPr>
              <a:t>https://github.com/braddelong/public-files/blob/master/econ-135-lecture-15.pptx</a:t>
            </a:r>
            <a:r>
              <a:rPr b="0"/>
              <a:t>&gt;</a:t>
            </a:r>
            <a:endParaRPr b="0"/>
          </a:p>
          <a:p>
            <a:pPr marL="110289" indent="-110289" defTabSz="251460">
              <a:spcBef>
                <a:spcPts val="0"/>
              </a:spcBef>
              <a:buFontTx/>
              <a:defRPr sz="1100">
                <a:latin typeface="Times New Roman"/>
                <a:ea typeface="Times New Roman"/>
                <a:cs typeface="Times New Roman"/>
                <a:sym typeface="Times New Roman"/>
              </a:defRPr>
            </a:pPr>
            <a:r>
              <a:rPr b="1">
                <a:latin typeface="+mj-lt"/>
                <a:ea typeface="+mj-ea"/>
                <a:cs typeface="+mj-cs"/>
                <a:sym typeface="Helvetica"/>
              </a:rPr>
              <a:t>Finish</a:t>
            </a:r>
            <a:r>
              <a:t>: Assignment 7: post-1500 growth accelerations paper; due March 18</a:t>
            </a:r>
          </a:p>
          <a:p>
            <a:pPr marL="110289" indent="-110289" defTabSz="251460">
              <a:spcBef>
                <a:spcPts val="0"/>
              </a:spcBef>
              <a:buFontTx/>
              <a:defRPr sz="1100">
                <a:latin typeface="Times New Roman"/>
                <a:ea typeface="Times New Roman"/>
                <a:cs typeface="Times New Roman"/>
                <a:sym typeface="Times New Roman"/>
              </a:defRPr>
            </a:pPr>
            <a:r>
              <a:rPr b="1">
                <a:latin typeface="+mj-lt"/>
                <a:ea typeface="+mj-ea"/>
                <a:cs typeface="+mj-cs"/>
                <a:sym typeface="Helvetica"/>
              </a:rPr>
              <a:t>Start</a:t>
            </a:r>
            <a:r>
              <a:t>: Assignment 8: character of modern economic growth paper; due Mar 25</a:t>
            </a:r>
          </a:p>
          <a:p>
            <a:pPr marL="0" indent="0" defTabSz="251460">
              <a:spcBef>
                <a:spcPts val="0"/>
              </a:spcBef>
              <a:buSzTx/>
              <a:buFontTx/>
              <a:buNone/>
              <a:defRPr b="1" sz="1320">
                <a:latin typeface="+mj-lt"/>
                <a:ea typeface="+mj-ea"/>
                <a:cs typeface="+mj-cs"/>
                <a:sym typeface="Helvetica"/>
              </a:defRPr>
            </a:pPr>
          </a:p>
          <a:p>
            <a:pPr marL="0" indent="0" defTabSz="251460">
              <a:spcBef>
                <a:spcPts val="0"/>
              </a:spcBef>
              <a:buSzTx/>
              <a:buFontTx/>
              <a:buNone/>
              <a:defRPr b="1" sz="1320">
                <a:latin typeface="+mj-lt"/>
                <a:ea typeface="+mj-ea"/>
                <a:cs typeface="+mj-cs"/>
                <a:sym typeface="Helvetica"/>
              </a:defRPr>
            </a:pPr>
            <a:r>
              <a:t>16. Th Mar 19: 4.5. Inequality and Plutocracy (Mar 19):</a:t>
            </a:r>
          </a:p>
          <a:p>
            <a:pPr marL="110289" indent="-110289" defTabSz="251460">
              <a:spcBef>
                <a:spcPts val="0"/>
              </a:spcBef>
              <a:buFontTx/>
              <a:defRPr b="1" sz="110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0" invalidUrl="" action="" tgtFrame="" tooltip="" history="1" highlightClick="0" endSnd="0"/>
              </a:rPr>
              <a:t>https://github.com/braddelong/public-files/blob/master/econ-135-lecture-12.pptx</a:t>
            </a:r>
            <a:r>
              <a:rPr b="0"/>
              <a:t>&gt;</a:t>
            </a:r>
            <a:endParaRPr b="0"/>
          </a:p>
          <a:p>
            <a:pPr marL="110289" indent="-110289" defTabSz="251460">
              <a:spcBef>
                <a:spcPts val="0"/>
              </a:spcBef>
              <a:buFontTx/>
              <a:defRPr b="1" sz="1100">
                <a:latin typeface="Times New Roman"/>
                <a:ea typeface="Times New Roman"/>
                <a:cs typeface="Times New Roman"/>
                <a:sym typeface="Times New Roman"/>
              </a:defRPr>
            </a:pPr>
            <a:r>
              <a:rPr>
                <a:latin typeface="+mj-lt"/>
                <a:ea typeface="+mj-ea"/>
                <a:cs typeface="+mj-cs"/>
                <a:sym typeface="Helvetica"/>
              </a:rPr>
              <a:t>Finish</a:t>
            </a:r>
            <a:r>
              <a:t>: </a:t>
            </a:r>
            <a:r>
              <a:rPr b="0"/>
              <a:t>Assignment 8: character of modern economic growth paper; due Mar 25</a:t>
            </a:r>
            <a:endParaRPr b="0"/>
          </a:p>
          <a:p>
            <a:pPr marL="0" indent="0" defTabSz="251460">
              <a:spcBef>
                <a:spcPts val="0"/>
              </a:spcBef>
              <a:buSzTx/>
              <a:buFontTx/>
              <a:buNone/>
              <a:defRPr b="1" sz="1320">
                <a:latin typeface="+mj-lt"/>
                <a:ea typeface="+mj-ea"/>
                <a:cs typeface="+mj-cs"/>
                <a:sym typeface="Helvetica"/>
              </a:defRPr>
            </a:pPr>
            <a:endParaRPr b="0"/>
          </a:p>
          <a:p>
            <a:pPr marL="0" indent="0" defTabSz="251460">
              <a:spcBef>
                <a:spcPts val="0"/>
              </a:spcBef>
              <a:buSzTx/>
              <a:buFontTx/>
              <a:buNone/>
              <a:defRPr b="1" sz="1320">
                <a:latin typeface="+mj-lt"/>
                <a:ea typeface="+mj-ea"/>
                <a:cs typeface="+mj-cs"/>
                <a:sym typeface="Helvetica"/>
              </a:defRPr>
            </a:pPr>
          </a:p>
        </p:txBody>
      </p:sp>
      <p:sp>
        <p:nvSpPr>
          <p:cNvPr id="46"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425195">
              <a:defRPr sz="5580">
                <a:latin typeface="+mj-lt"/>
                <a:ea typeface="+mj-ea"/>
                <a:cs typeface="+mj-cs"/>
                <a:sym typeface="Helvetica"/>
              </a:defRPr>
            </a:lvl1pPr>
          </a:lstStyle>
          <a:p>
            <a:pPr/>
            <a:r>
              <a:t>Britain’s Relative Decline</a:t>
            </a:r>
          </a:p>
        </p:txBody>
      </p:sp>
      <p:sp>
        <p:nvSpPr>
          <p:cNvPr id="94"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274044">
              <a:spcBef>
                <a:spcPts val="600"/>
              </a:spcBef>
              <a:buSzTx/>
              <a:buNone/>
              <a:defRPr b="1" sz="1406">
                <a:latin typeface="+mj-lt"/>
                <a:ea typeface="+mj-ea"/>
                <a:cs typeface="+mj-cs"/>
                <a:sym typeface="Helvetica"/>
              </a:defRPr>
            </a:pPr>
            <a:r>
              <a:t>The U.S. could become “the forge of the future” only because of Britain’s alarmingly rapid relative decline</a:t>
            </a:r>
            <a:endParaRPr>
              <a:latin typeface="Times New Roman"/>
              <a:ea typeface="Times New Roman"/>
              <a:cs typeface="Times New Roman"/>
              <a:sym typeface="Times New Roman"/>
            </a:endParaRPr>
          </a:p>
          <a:p>
            <a:pPr marL="144234" indent="-144234" defTabSz="274044">
              <a:spcBef>
                <a:spcPts val="600"/>
              </a:spcBef>
              <a:buFontTx/>
              <a:defRPr sz="1406">
                <a:latin typeface="Times New Roman"/>
                <a:ea typeface="Times New Roman"/>
                <a:cs typeface="Times New Roman"/>
                <a:sym typeface="Times New Roman"/>
              </a:defRPr>
            </a:pPr>
            <a:r>
              <a:t>Great Britain had been the first industrial nation:</a:t>
            </a:r>
          </a:p>
          <a:p>
            <a:pPr lvl="1" marL="372605" indent="-144234" defTabSz="274044">
              <a:spcBef>
                <a:spcPts val="600"/>
              </a:spcBef>
              <a:buFontTx/>
              <a:buChar char="•"/>
              <a:defRPr sz="1406">
                <a:latin typeface="Times New Roman"/>
                <a:ea typeface="Times New Roman"/>
                <a:cs typeface="Times New Roman"/>
                <a:sym typeface="Times New Roman"/>
              </a:defRPr>
            </a:pPr>
            <a:r>
              <a:t>Empire</a:t>
            </a:r>
          </a:p>
          <a:p>
            <a:pPr lvl="1" marL="372605" indent="-144234" defTabSz="274044">
              <a:spcBef>
                <a:spcPts val="600"/>
              </a:spcBef>
              <a:buFontTx/>
              <a:buChar char="•"/>
              <a:defRPr sz="1406">
                <a:latin typeface="Times New Roman"/>
                <a:ea typeface="Times New Roman"/>
                <a:cs typeface="Times New Roman"/>
                <a:sym typeface="Times New Roman"/>
              </a:defRPr>
            </a:pPr>
            <a:r>
              <a:t>Coal</a:t>
            </a:r>
          </a:p>
          <a:p>
            <a:pPr lvl="1" marL="372605" indent="-144234" defTabSz="274044">
              <a:spcBef>
                <a:spcPts val="600"/>
              </a:spcBef>
              <a:buFontTx/>
              <a:buChar char="•"/>
              <a:defRPr sz="1406">
                <a:latin typeface="Times New Roman"/>
                <a:ea typeface="Times New Roman"/>
                <a:cs typeface="Times New Roman"/>
                <a:sym typeface="Times New Roman"/>
              </a:defRPr>
            </a:pPr>
            <a:r>
              <a:t>Tinkering</a:t>
            </a:r>
          </a:p>
          <a:p>
            <a:pPr lvl="1" marL="372605" indent="-144234" defTabSz="274044">
              <a:spcBef>
                <a:spcPts val="600"/>
              </a:spcBef>
              <a:buFontTx/>
              <a:buChar char="•"/>
              <a:defRPr sz="1406">
                <a:latin typeface="Times New Roman"/>
                <a:ea typeface="Times New Roman"/>
                <a:cs typeface="Times New Roman"/>
                <a:sym typeface="Times New Roman"/>
              </a:defRPr>
            </a:pPr>
            <a:r>
              <a:t>Science</a:t>
            </a:r>
          </a:p>
          <a:p>
            <a:pPr lvl="1" marL="372605" indent="-144234" defTabSz="274044">
              <a:spcBef>
                <a:spcPts val="600"/>
              </a:spcBef>
              <a:buFontTx/>
              <a:buChar char="•"/>
              <a:defRPr sz="1406">
                <a:latin typeface="Times New Roman"/>
                <a:ea typeface="Times New Roman"/>
                <a:cs typeface="Times New Roman"/>
                <a:sym typeface="Times New Roman"/>
              </a:defRPr>
            </a:pPr>
            <a:r>
              <a:t>Market economy</a:t>
            </a:r>
          </a:p>
          <a:p>
            <a:pPr marL="144234" indent="-144234" defTabSz="274044">
              <a:spcBef>
                <a:spcPts val="600"/>
              </a:spcBef>
              <a:buFontTx/>
              <a:defRPr sz="1406">
                <a:latin typeface="Times New Roman"/>
                <a:ea typeface="Times New Roman"/>
                <a:cs typeface="Times New Roman"/>
                <a:sym typeface="Times New Roman"/>
              </a:defRPr>
            </a:pPr>
            <a:r>
              <a:t>Richest country in the world (save Austgralia) in 1870</a:t>
            </a:r>
          </a:p>
          <a:p>
            <a:pPr lvl="1" marL="372605" indent="-144234" defTabSz="274044">
              <a:spcBef>
                <a:spcPts val="600"/>
              </a:spcBef>
              <a:buFontTx/>
              <a:buChar char="•"/>
              <a:defRPr sz="1406">
                <a:latin typeface="Times New Roman"/>
                <a:ea typeface="Times New Roman"/>
                <a:cs typeface="Times New Roman"/>
                <a:sym typeface="Times New Roman"/>
              </a:defRPr>
            </a:pPr>
            <a:r>
              <a:t>And the most industrialized</a:t>
            </a:r>
          </a:p>
          <a:p>
            <a:pPr lvl="1" marL="372605" indent="-144234" defTabSz="274044">
              <a:spcBef>
                <a:spcPts val="600"/>
              </a:spcBef>
              <a:buFontTx/>
              <a:buChar char="•"/>
              <a:defRPr sz="1406">
                <a:latin typeface="Times New Roman"/>
                <a:ea typeface="Times New Roman"/>
                <a:cs typeface="Times New Roman"/>
                <a:sym typeface="Times New Roman"/>
              </a:defRPr>
            </a:pPr>
            <a:r>
              <a:t>Productivity growth sped up around 1870</a:t>
            </a:r>
          </a:p>
          <a:p>
            <a:pPr marL="144234" indent="-144234" defTabSz="274044">
              <a:spcBef>
                <a:spcPts val="600"/>
              </a:spcBef>
              <a:buFontTx/>
              <a:defRPr sz="1406">
                <a:latin typeface="Times New Roman"/>
                <a:ea typeface="Times New Roman"/>
                <a:cs typeface="Times New Roman"/>
                <a:sym typeface="Times New Roman"/>
              </a:defRPr>
            </a:pPr>
            <a:r>
              <a:t> But elsewhere—and in the world as a whole—productivity growth quadrupled</a:t>
            </a:r>
          </a:p>
          <a:p>
            <a:pPr marL="144234" indent="-144234" defTabSz="274044">
              <a:spcBef>
                <a:spcPts val="600"/>
              </a:spcBef>
              <a:buFontTx/>
              <a:defRPr sz="1406">
                <a:latin typeface="Times New Roman"/>
                <a:ea typeface="Times New Roman"/>
                <a:cs typeface="Times New Roman"/>
                <a:sym typeface="Times New Roman"/>
              </a:defRPr>
            </a:pPr>
            <a:r>
              <a:t>Why only a small acceleration? A focus on technologies that made heavy use of unskilled workers?</a:t>
            </a:r>
          </a:p>
          <a:p>
            <a:pPr marL="144234" indent="-144234" defTabSz="274044">
              <a:spcBef>
                <a:spcPts val="600"/>
              </a:spcBef>
              <a:buFontTx/>
              <a:defRPr sz="1406">
                <a:latin typeface="Times New Roman"/>
                <a:ea typeface="Times New Roman"/>
                <a:cs typeface="Times New Roman"/>
                <a:sym typeface="Times New Roman"/>
              </a:defRPr>
            </a:pPr>
            <a:r>
              <a:t>Lewis again: “In the last years of the nineteenth and the ﬁrst years of the twentieth century Britain lost its leading position in new, modern industry after new, modern industry. Organic chemicals became German (and American), British railroads became smaller and slower than those on the continent, the development of the automobile lagged behind France and the United States, the electric power grid was put into place slowly, the telephone network was rudimentary, and so on…”</a:t>
            </a:r>
          </a:p>
        </p:txBody>
      </p:sp>
      <p:sp>
        <p:nvSpPr>
          <p:cNvPr id="95" name="3:37"/>
          <p:cNvSpPr txBox="1"/>
          <p:nvPr/>
        </p:nvSpPr>
        <p:spPr>
          <a:xfrm>
            <a:off x="790688" y="6487160"/>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3:37</a:t>
            </a:r>
          </a:p>
        </p:txBody>
      </p:sp>
      <p:pic>
        <p:nvPicPr>
          <p:cNvPr id="9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383" y="616077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7270000" fill="hold"/>
                                        <p:tgtEl>
                                          <p:spTgt spid="9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96"/>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Forest of Outstretched Arms…"/>
          <p:cNvSpPr txBox="1"/>
          <p:nvPr>
            <p:ph type="title" idx="4294967295"/>
          </p:nvPr>
        </p:nvSpPr>
        <p:spPr>
          <a:xfrm>
            <a:off x="277663" y="-1"/>
            <a:ext cx="8572501" cy="1267124"/>
          </a:xfrm>
          <a:prstGeom prst="rect">
            <a:avLst/>
          </a:prstGeom>
        </p:spPr>
        <p:txBody>
          <a:bodyPr>
            <a:normAutofit fontScale="100000" lnSpcReduction="0"/>
          </a:bodyPr>
          <a:lstStyle>
            <a:lvl1pPr defTabSz="347472">
              <a:defRPr sz="4560">
                <a:latin typeface="+mj-lt"/>
                <a:ea typeface="+mj-ea"/>
                <a:cs typeface="+mj-cs"/>
                <a:sym typeface="Helvetica"/>
              </a:defRPr>
            </a:lvl1pPr>
          </a:lstStyle>
          <a:p>
            <a:pPr/>
            <a:r>
              <a:t>Forest of Outstretched Arms…</a:t>
            </a:r>
          </a:p>
        </p:txBody>
      </p:sp>
      <p:sp>
        <p:nvSpPr>
          <p:cNvPr id="535" name="In fact, for Marx it is inconceivable the average wage level will stay above bare subsistence:…"/>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65760">
              <a:spcBef>
                <a:spcPts val="900"/>
              </a:spcBef>
              <a:buSzTx/>
              <a:buFontTx/>
              <a:buNone/>
              <a:defRPr sz="1920">
                <a:latin typeface="Times New Roman"/>
                <a:ea typeface="Times New Roman"/>
                <a:cs typeface="Times New Roman"/>
                <a:sym typeface="Times New Roman"/>
              </a:defRPr>
            </a:pPr>
            <a:r>
              <a:t>In fact, for Marx it is inconceivable the average wage level will stay above bare subsistence:</a:t>
            </a:r>
          </a:p>
          <a:p>
            <a:pPr marL="192505" indent="-192505" defTabSz="365760">
              <a:spcBef>
                <a:spcPts val="900"/>
              </a:spcBef>
              <a:buFontTx/>
              <a:defRPr sz="1920">
                <a:latin typeface="Times New Roman"/>
                <a:ea typeface="Times New Roman"/>
                <a:cs typeface="Times New Roman"/>
                <a:sym typeface="Times New Roman"/>
              </a:defRPr>
            </a:pPr>
            <a:r>
              <a:t>Karl Marx:</a:t>
            </a:r>
          </a:p>
          <a:p>
            <a:pPr lvl="1" marL="497305" indent="-192505" defTabSz="365760">
              <a:spcBef>
                <a:spcPts val="900"/>
              </a:spcBef>
              <a:buFontTx/>
              <a:buChar char="•"/>
              <a:defRPr sz="1920">
                <a:latin typeface="Times New Roman"/>
                <a:ea typeface="Times New Roman"/>
                <a:cs typeface="Times New Roman"/>
                <a:sym typeface="Times New Roman"/>
              </a:defRPr>
            </a:pPr>
            <a:r>
              <a:t>“The most diverse machines are now applied to the manufacture of the machines themselves…. The labourers employed in machine factories can but play the role of very stupid machines alongside of the highly ingenious machines…. To sum up: the more productive capital grows, the more it extends the division of labour and the application of machinery; the more the division of labour and the application of machinery extend, the more does competition extend among the workers, the more do their wages shrink together…. A mass of small business men and of people living upon the interest of their capitals is precipitated into the ranks of the working class…. Thus the forest of outstretched arms, begging for work, grows ever thicker, while the arms themselves grow every leaner…” </a:t>
            </a:r>
          </a:p>
          <a:p>
            <a:pPr marL="192505" indent="-192505" defTabSz="365760">
              <a:spcBef>
                <a:spcPts val="900"/>
              </a:spcBef>
              <a:buFontTx/>
              <a:defRPr sz="1920">
                <a:latin typeface="Times New Roman"/>
                <a:ea typeface="Times New Roman"/>
                <a:cs typeface="Times New Roman"/>
                <a:sym typeface="Times New Roman"/>
              </a:defRPr>
            </a:pPr>
            <a:r>
              <a:t>Note that the century and a half after Marx wrote saw wages multiply tenfold in the Global North world economy core.</a:t>
            </a:r>
          </a:p>
          <a:p>
            <a:pPr marL="192505" indent="-192505" defTabSz="365760">
              <a:spcBef>
                <a:spcPts val="900"/>
              </a:spcBef>
              <a:buFontTx/>
              <a:defRPr sz="1920">
                <a:latin typeface="Times New Roman"/>
                <a:ea typeface="Times New Roman"/>
                <a:cs typeface="Times New Roman"/>
                <a:sym typeface="Times New Roman"/>
              </a:defRPr>
            </a:pPr>
            <a:r>
              <a:t>There is something wrong with the argument…</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Karl Marx: Summing Up"/>
          <p:cNvSpPr txBox="1"/>
          <p:nvPr>
            <p:ph type="title" idx="4294967295"/>
          </p:nvPr>
        </p:nvSpPr>
        <p:spPr>
          <a:xfrm>
            <a:off x="277663" y="-1"/>
            <a:ext cx="8572501" cy="1267124"/>
          </a:xfrm>
          <a:prstGeom prst="rect">
            <a:avLst/>
          </a:prstGeom>
        </p:spPr>
        <p:txBody>
          <a:bodyPr>
            <a:normAutofit fontScale="100000" lnSpcReduction="0"/>
          </a:bodyPr>
          <a:lstStyle>
            <a:lvl1pPr defTabSz="448055">
              <a:defRPr sz="5880">
                <a:latin typeface="+mj-lt"/>
                <a:ea typeface="+mj-ea"/>
                <a:cs typeface="+mj-cs"/>
                <a:sym typeface="Helvetica"/>
              </a:defRPr>
            </a:lvl1pPr>
          </a:lstStyle>
          <a:p>
            <a:pPr/>
            <a:r>
              <a:t>Karl Marx: Summing Up</a:t>
            </a:r>
          </a:p>
        </p:txBody>
      </p:sp>
      <p:sp>
        <p:nvSpPr>
          <p:cNvPr id="538" name="Marx and His Vision:…"/>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Marx and His Vision</a:t>
            </a:r>
            <a:r>
              <a:t>:</a:t>
            </a:r>
          </a:p>
          <a:p>
            <a:pPr marL="194911" indent="-194911" defTabSz="370331">
              <a:spcBef>
                <a:spcPts val="900"/>
              </a:spcBef>
              <a:buFontTx/>
              <a:defRPr sz="1944">
                <a:latin typeface="Times New Roman"/>
                <a:ea typeface="Times New Roman"/>
                <a:cs typeface="Times New Roman"/>
                <a:sym typeface="Times New Roman"/>
              </a:defRPr>
            </a:pPr>
            <a:r>
              <a:t>Marx’s vision: utopia is now, thanks to the epoch of the </a:t>
            </a:r>
            <a:r>
              <a:rPr i="1"/>
              <a:t>bourgeoisie</a:t>
            </a:r>
            <a:r>
              <a:t>, within our grasp</a:t>
            </a:r>
          </a:p>
          <a:p>
            <a:pPr lvl="1" marL="503521" indent="-194911" defTabSz="370331">
              <a:spcBef>
                <a:spcPts val="900"/>
              </a:spcBef>
              <a:buFontTx/>
              <a:buChar char="•"/>
              <a:defRPr sz="1944">
                <a:latin typeface="Times New Roman"/>
                <a:ea typeface="Times New Roman"/>
                <a:cs typeface="Times New Roman"/>
                <a:sym typeface="Times New Roman"/>
              </a:defRPr>
            </a:pPr>
            <a:r>
              <a:t>But the </a:t>
            </a:r>
            <a:r>
              <a:rPr i="1"/>
              <a:t>bourgeoisie </a:t>
            </a:r>
            <a:r>
              <a:t>that has performed this historic task is now the major obstacle to utopia</a:t>
            </a:r>
          </a:p>
          <a:p>
            <a:pPr marL="194911" indent="-194911" defTabSz="370331">
              <a:spcBef>
                <a:spcPts val="900"/>
              </a:spcBef>
              <a:buFontTx/>
              <a:defRPr sz="1944">
                <a:latin typeface="Times New Roman"/>
                <a:ea typeface="Times New Roman"/>
                <a:cs typeface="Times New Roman"/>
                <a:sym typeface="Times New Roman"/>
              </a:defRPr>
            </a:pPr>
            <a:r>
              <a:t>The Marxist movement: really-existing-socialism 1917-1991 not the brightest light on humanity’s tree of good ideas…</a:t>
            </a:r>
          </a:p>
          <a:p>
            <a:pPr marL="194911" indent="-194911" defTabSz="370331">
              <a:spcBef>
                <a:spcPts val="900"/>
              </a:spcBef>
              <a:buFontTx/>
              <a:defRPr sz="1944">
                <a:latin typeface="Times New Roman"/>
                <a:ea typeface="Times New Roman"/>
                <a:cs typeface="Times New Roman"/>
                <a:sym typeface="Times New Roman"/>
              </a:defRPr>
            </a:pPr>
            <a:r>
              <a:t>Marx’s three-stage trajectory: philosopher/analyst/economist</a:t>
            </a:r>
          </a:p>
          <a:p>
            <a:pPr marL="194911" indent="-194911" defTabSz="370331">
              <a:spcBef>
                <a:spcPts val="900"/>
              </a:spcBef>
              <a:buFontTx/>
              <a:defRPr sz="1944">
                <a:latin typeface="Times New Roman"/>
                <a:ea typeface="Times New Roman"/>
                <a:cs typeface="Times New Roman"/>
                <a:sym typeface="Times New Roman"/>
              </a:defRPr>
            </a:pPr>
            <a:r>
              <a:t>Marx’s three intellectual faces: prophet, political analyst, economist:</a:t>
            </a:r>
          </a:p>
          <a:p>
            <a:pPr lvl="1" marL="503521" indent="-194911" defTabSz="370331">
              <a:spcBef>
                <a:spcPts val="900"/>
              </a:spcBef>
              <a:buFontTx/>
              <a:buChar char="•"/>
              <a:defRPr sz="1944">
                <a:latin typeface="Times New Roman"/>
                <a:ea typeface="Times New Roman"/>
                <a:cs typeface="Times New Roman"/>
                <a:sym typeface="Times New Roman"/>
              </a:defRPr>
            </a:pPr>
            <a:r>
              <a:t>Marx the prophet… unhelpful for this world (New Jerusalem)</a:t>
            </a:r>
          </a:p>
          <a:p>
            <a:pPr lvl="1" marL="503521" indent="-194911" defTabSz="370331">
              <a:spcBef>
                <a:spcPts val="900"/>
              </a:spcBef>
              <a:buFontTx/>
              <a:buChar char="•"/>
              <a:defRPr sz="1944">
                <a:latin typeface="Times New Roman"/>
                <a:ea typeface="Times New Roman"/>
                <a:cs typeface="Times New Roman"/>
                <a:sym typeface="Times New Roman"/>
              </a:defRPr>
            </a:pPr>
            <a:r>
              <a:t>Marx the organizer and analyst… largely wrong (capitalism stripping away the veil of illusion; ruling class will never moderate the system; factory and workers solidarity as the future)</a:t>
            </a:r>
          </a:p>
          <a:p>
            <a:pPr lvl="1" marL="503521" indent="-194911" defTabSz="370331">
              <a:spcBef>
                <a:spcPts val="900"/>
              </a:spcBef>
              <a:buFontTx/>
              <a:buChar char="•"/>
              <a:defRPr sz="1944">
                <a:latin typeface="Times New Roman"/>
                <a:ea typeface="Times New Roman"/>
                <a:cs typeface="Times New Roman"/>
                <a:sym typeface="Times New Roman"/>
              </a:defRPr>
            </a:pPr>
            <a:r>
              <a:t>Marx the economist… wrong and right</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Karl Marx the Economist"/>
          <p:cNvSpPr txBox="1"/>
          <p:nvPr>
            <p:ph type="title" idx="4294967295"/>
          </p:nvPr>
        </p:nvSpPr>
        <p:spPr>
          <a:xfrm>
            <a:off x="277663" y="-1"/>
            <a:ext cx="8572501" cy="1267124"/>
          </a:xfrm>
          <a:prstGeom prst="rect">
            <a:avLst/>
          </a:prstGeom>
        </p:spPr>
        <p:txBody>
          <a:bodyPr>
            <a:normAutofit fontScale="100000" lnSpcReduction="0"/>
          </a:bodyPr>
          <a:lstStyle>
            <a:lvl1pPr defTabSz="429768">
              <a:defRPr sz="5640">
                <a:latin typeface="+mj-lt"/>
                <a:ea typeface="+mj-ea"/>
                <a:cs typeface="+mj-cs"/>
                <a:sym typeface="Helvetica"/>
              </a:defRPr>
            </a:lvl1pPr>
          </a:lstStyle>
          <a:p>
            <a:pPr/>
            <a:r>
              <a:t>Karl Marx the Economist</a:t>
            </a:r>
          </a:p>
        </p:txBody>
      </p:sp>
      <p:sp>
        <p:nvSpPr>
          <p:cNvPr id="541" name="The Good:…"/>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29184">
              <a:spcBef>
                <a:spcPts val="800"/>
              </a:spcBef>
              <a:buSzTx/>
              <a:buFontTx/>
              <a:buNone/>
              <a:defRPr sz="1728">
                <a:latin typeface="Times New Roman"/>
                <a:ea typeface="Times New Roman"/>
                <a:cs typeface="Times New Roman"/>
                <a:sym typeface="Times New Roman"/>
              </a:defRPr>
            </a:pPr>
            <a:r>
              <a:rPr b="1"/>
              <a:t>The Good:</a:t>
            </a:r>
          </a:p>
          <a:p>
            <a:pPr marL="173254" indent="-173254" defTabSz="329184">
              <a:spcBef>
                <a:spcPts val="800"/>
              </a:spcBef>
              <a:buFontTx/>
              <a:defRPr sz="1728">
                <a:latin typeface="Times New Roman"/>
                <a:ea typeface="Times New Roman"/>
                <a:cs typeface="Times New Roman"/>
                <a:sym typeface="Times New Roman"/>
              </a:defRPr>
            </a:pPr>
            <a:r>
              <a:t>Three:</a:t>
            </a:r>
          </a:p>
          <a:p>
            <a:pPr lvl="1" marL="447574" indent="-173254" defTabSz="329184">
              <a:spcBef>
                <a:spcPts val="800"/>
              </a:spcBef>
              <a:buFontTx/>
              <a:buChar char="•"/>
              <a:defRPr sz="1728">
                <a:latin typeface="Times New Roman"/>
                <a:ea typeface="Times New Roman"/>
                <a:cs typeface="Times New Roman"/>
                <a:sym typeface="Times New Roman"/>
              </a:defRPr>
            </a:pPr>
            <a:r>
              <a:t>Fever-fits of financial crisis and business cycle</a:t>
            </a:r>
          </a:p>
          <a:p>
            <a:pPr lvl="1" marL="447574" indent="-173254" defTabSz="329184">
              <a:spcBef>
                <a:spcPts val="800"/>
              </a:spcBef>
              <a:buFontTx/>
              <a:buChar char="•"/>
              <a:defRPr sz="1728">
                <a:latin typeface="Times New Roman"/>
                <a:ea typeface="Times New Roman"/>
                <a:cs typeface="Times New Roman"/>
                <a:sym typeface="Times New Roman"/>
              </a:defRPr>
            </a:pPr>
            <a:r>
              <a:t>Among the first to understand how transformative the Industrial Revolution would be</a:t>
            </a:r>
          </a:p>
          <a:p>
            <a:pPr lvl="1" marL="447574" indent="-173254" defTabSz="329184">
              <a:spcBef>
                <a:spcPts val="800"/>
              </a:spcBef>
              <a:buFontTx/>
              <a:buChar char="•"/>
              <a:defRPr sz="1728">
                <a:latin typeface="Times New Roman"/>
                <a:ea typeface="Times New Roman"/>
                <a:cs typeface="Times New Roman"/>
                <a:sym typeface="Times New Roman"/>
              </a:defRPr>
            </a:pPr>
            <a:r>
              <a:t>Very insightful about the history of industrialization</a:t>
            </a:r>
          </a:p>
          <a:p>
            <a:pPr marL="173254" indent="-173254" defTabSz="329184">
              <a:spcBef>
                <a:spcPts val="800"/>
              </a:spcBef>
              <a:buFontTx/>
              <a:defRPr sz="1728">
                <a:latin typeface="Times New Roman"/>
                <a:ea typeface="Times New Roman"/>
                <a:cs typeface="Times New Roman"/>
                <a:sym typeface="Times New Roman"/>
              </a:defRPr>
            </a:pPr>
            <a:r>
              <a:t>Marx’s genius responsible for the good</a:t>
            </a:r>
          </a:p>
          <a:p>
            <a:pPr marL="0" indent="0" defTabSz="329184">
              <a:spcBef>
                <a:spcPts val="800"/>
              </a:spcBef>
              <a:buSzTx/>
              <a:buFontTx/>
              <a:buNone/>
              <a:defRPr sz="1728">
                <a:latin typeface="Times New Roman"/>
                <a:ea typeface="Times New Roman"/>
                <a:cs typeface="Times New Roman"/>
                <a:sym typeface="Times New Roman"/>
              </a:defRPr>
            </a:pPr>
          </a:p>
          <a:p>
            <a:pPr marL="0" indent="0" defTabSz="329184">
              <a:spcBef>
                <a:spcPts val="800"/>
              </a:spcBef>
              <a:buSzTx/>
              <a:buFontTx/>
              <a:buNone/>
              <a:defRPr sz="1728">
                <a:latin typeface="Times New Roman"/>
                <a:ea typeface="Times New Roman"/>
                <a:cs typeface="Times New Roman"/>
                <a:sym typeface="Times New Roman"/>
              </a:defRPr>
            </a:pPr>
            <a:r>
              <a:rPr b="1"/>
              <a:t>The Bad:</a:t>
            </a:r>
          </a:p>
          <a:p>
            <a:pPr marL="173254" indent="-173254" defTabSz="329184">
              <a:spcBef>
                <a:spcPts val="800"/>
              </a:spcBef>
              <a:buFontTx/>
              <a:defRPr sz="1728">
                <a:latin typeface="Times New Roman"/>
                <a:ea typeface="Times New Roman"/>
                <a:cs typeface="Times New Roman"/>
                <a:sym typeface="Times New Roman"/>
              </a:defRPr>
            </a:pPr>
            <a:r>
              <a:t>Also three:</a:t>
            </a:r>
          </a:p>
          <a:p>
            <a:pPr lvl="1" marL="447574" indent="-173254" defTabSz="329184">
              <a:spcBef>
                <a:spcPts val="800"/>
              </a:spcBef>
              <a:buFontTx/>
              <a:buChar char="•"/>
              <a:defRPr sz="1728">
                <a:latin typeface="Times New Roman"/>
                <a:ea typeface="Times New Roman"/>
                <a:cs typeface="Times New Roman"/>
                <a:sym typeface="Times New Roman"/>
              </a:defRPr>
            </a:pPr>
            <a:r>
              <a:t>Capital always a substitute for labor</a:t>
            </a:r>
          </a:p>
          <a:p>
            <a:pPr lvl="1" marL="447574" indent="-173254" defTabSz="329184">
              <a:spcBef>
                <a:spcPts val="800"/>
              </a:spcBef>
              <a:buFontTx/>
              <a:buChar char="•"/>
              <a:defRPr sz="1728">
                <a:latin typeface="Times New Roman"/>
                <a:ea typeface="Times New Roman"/>
                <a:cs typeface="Times New Roman"/>
                <a:sym typeface="Times New Roman"/>
              </a:defRPr>
            </a:pPr>
            <a:r>
              <a:t>Markets as always a source of mystification and oppression</a:t>
            </a:r>
          </a:p>
          <a:p>
            <a:pPr lvl="1" marL="447574" indent="-173254" defTabSz="329184">
              <a:spcBef>
                <a:spcPts val="800"/>
              </a:spcBef>
              <a:buFontTx/>
              <a:buChar char="•"/>
              <a:defRPr sz="1728">
                <a:latin typeface="Times New Roman"/>
                <a:ea typeface="Times New Roman"/>
                <a:cs typeface="Times New Roman"/>
                <a:sym typeface="Times New Roman"/>
              </a:defRPr>
            </a:pPr>
            <a:r>
              <a:t>Market economy cannot deliver a good division of income</a:t>
            </a:r>
          </a:p>
          <a:p>
            <a:pPr marL="173254" indent="-173254" defTabSz="329184">
              <a:spcBef>
                <a:spcPts val="800"/>
              </a:spcBef>
              <a:buFontTx/>
              <a:defRPr sz="1728">
                <a:latin typeface="Times New Roman"/>
                <a:ea typeface="Times New Roman"/>
                <a:cs typeface="Times New Roman"/>
                <a:sym typeface="Times New Roman"/>
              </a:defRPr>
            </a:pPr>
            <a:r>
              <a:t>Hegel, Manchester, the (inherited from Ricardo) Labor Theory of Value, and stubbornness responsible for the bad</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Sources of Marx’s Misconceptions: Hege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Sources of Marx’s Misconceptions: Hegel</a:t>
            </a:r>
          </a:p>
        </p:txBody>
      </p:sp>
      <p:sp>
        <p:nvSpPr>
          <p:cNvPr id="544" name="Here is Engels trying to make Marx’s coquetting with Hegel’s modes of expression clea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297179">
              <a:buSzTx/>
              <a:buFontTx/>
              <a:buNone/>
              <a:defRPr sz="1560">
                <a:latin typeface="Times New Roman"/>
                <a:ea typeface="Times New Roman"/>
                <a:cs typeface="Times New Roman"/>
                <a:sym typeface="Times New Roman"/>
              </a:defRPr>
            </a:pPr>
            <a:r>
              <a:rPr b="1"/>
              <a:t>Here is Engels trying to make Marx’s coquetting with Hegel’s modes of expression clear:</a:t>
            </a:r>
          </a:p>
          <a:p>
            <a:pPr marL="156410" indent="-156410" defTabSz="297179">
              <a:buFontTx/>
              <a:defRPr sz="1560">
                <a:latin typeface="Times New Roman"/>
                <a:ea typeface="Times New Roman"/>
                <a:cs typeface="Times New Roman"/>
                <a:sym typeface="Times New Roman"/>
              </a:defRPr>
            </a:pPr>
            <a:r>
              <a:t>“Marx says: ‘It is the negation of negation. This re-establishes individual property, but on the basis of the acquisitions of the capitalist era, i.e., on co-operation of free workers and their possession in common of the land and of the means of production produced by labour…’ </a:t>
            </a:r>
          </a:p>
          <a:p>
            <a:pPr lvl="1" marL="404060" indent="-156410" defTabSz="297179">
              <a:buFontTx/>
              <a:buChar char="•"/>
              <a:defRPr sz="1560">
                <a:latin typeface="Times New Roman"/>
                <a:ea typeface="Times New Roman"/>
                <a:cs typeface="Times New Roman"/>
                <a:sym typeface="Times New Roman"/>
              </a:defRPr>
            </a:pPr>
            <a:r>
              <a:t>The state of things brought about by the expropriation of the expropriators is therefore characterised as the re-establishment of individual property, but </a:t>
            </a:r>
            <a:r>
              <a:rPr i="1"/>
              <a:t>on the basis</a:t>
            </a:r>
            <a:r>
              <a:t> of the social ownership of the land and of the means of production produced by labour itself.</a:t>
            </a:r>
          </a:p>
          <a:p>
            <a:pPr lvl="1" marL="404060" indent="-156410" defTabSz="297179">
              <a:buFontTx/>
              <a:buChar char="•"/>
              <a:defRPr sz="1560">
                <a:latin typeface="Times New Roman"/>
                <a:ea typeface="Times New Roman"/>
                <a:cs typeface="Times New Roman"/>
                <a:sym typeface="Times New Roman"/>
              </a:defRPr>
            </a:pPr>
            <a:r>
              <a:t>To anyone who understands plain talk this means that social ownership extends to the land and the other means of production, and individual ownership to the products, that is, the articles of consumption. </a:t>
            </a:r>
          </a:p>
          <a:p>
            <a:pPr lvl="1" marL="404060" indent="-156410" defTabSz="297179">
              <a:buFontTx/>
              <a:buChar char="•"/>
              <a:defRPr sz="1560">
                <a:latin typeface="Times New Roman"/>
                <a:ea typeface="Times New Roman"/>
                <a:cs typeface="Times New Roman"/>
                <a:sym typeface="Times New Roman"/>
              </a:defRPr>
            </a:pPr>
            <a:r>
              <a:t>And in order to make the matter comprehensible even to children of six, Marx assumes on page 56 ‘a community of free individuals, carrying on their work with the means of production in common, in which the labour-power of all the different individuals is consciously applied as the combined labour-power of the community’, that is, a society organised on a socialist basis; and </a:t>
            </a:r>
          </a:p>
          <a:p>
            <a:pPr lvl="1" marL="404060" indent="-156410" defTabSz="297179">
              <a:buFontTx/>
              <a:buChar char="•"/>
              <a:defRPr sz="1560">
                <a:latin typeface="Times New Roman"/>
                <a:ea typeface="Times New Roman"/>
                <a:cs typeface="Times New Roman"/>
                <a:sym typeface="Times New Roman"/>
              </a:defRPr>
            </a:pPr>
            <a:r>
              <a:t>he continues: ‘The total product of our community is a social product. One portion serves as fresh means of production and remains social. But another portion is consumed by the members as means of subsistence. A distribution of this portion amongst them is consequently necessary’. </a:t>
            </a:r>
          </a:p>
          <a:p>
            <a:pPr lvl="1" marL="404060" indent="-156410" defTabSz="297179">
              <a:buFontTx/>
              <a:buChar char="•"/>
              <a:defRPr sz="1560">
                <a:latin typeface="Times New Roman"/>
                <a:ea typeface="Times New Roman"/>
                <a:cs typeface="Times New Roman"/>
                <a:sym typeface="Times New Roman"/>
              </a:defRPr>
            </a:pPr>
            <a:r>
              <a:t>And surely that is clear enough even for Herr Dühring, in spite of his having Hegel on his brain…”</a:t>
            </a:r>
          </a:p>
          <a:p>
            <a:pPr marL="156410" indent="-156410" defTabSz="297179">
              <a:buFontTx/>
              <a:defRPr sz="1560">
                <a:latin typeface="Times New Roman"/>
                <a:ea typeface="Times New Roman"/>
                <a:cs typeface="Times New Roman"/>
                <a:sym typeface="Times New Roman"/>
              </a:defRPr>
            </a:pPr>
            <a:r>
              <a:t>This does not help</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Sources of Marx’s Misconceptions"/>
          <p:cNvSpPr txBox="1"/>
          <p:nvPr>
            <p:ph type="title" idx="4294967295"/>
          </p:nvPr>
        </p:nvSpPr>
        <p:spPr>
          <a:xfrm>
            <a:off x="277663" y="-1"/>
            <a:ext cx="8572501" cy="1267124"/>
          </a:xfrm>
          <a:prstGeom prst="rect">
            <a:avLst/>
          </a:prstGeom>
        </p:spPr>
        <p:txBody>
          <a:bodyPr>
            <a:normAutofit fontScale="100000" lnSpcReduction="0"/>
          </a:bodyPr>
          <a:lstStyle>
            <a:lvl1pPr defTabSz="306324">
              <a:defRPr sz="4020">
                <a:latin typeface="+mj-lt"/>
                <a:ea typeface="+mj-ea"/>
                <a:cs typeface="+mj-cs"/>
                <a:sym typeface="Helvetica"/>
              </a:defRPr>
            </a:lvl1pPr>
          </a:lstStyle>
          <a:p>
            <a:pPr/>
            <a:r>
              <a:t>Sources of Marx’s Misconceptions</a:t>
            </a:r>
          </a:p>
        </p:txBody>
      </p:sp>
      <p:sp>
        <p:nvSpPr>
          <p:cNvPr id="547" name="Mancheste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93192">
              <a:spcBef>
                <a:spcPts val="1000"/>
              </a:spcBef>
              <a:buSzTx/>
              <a:buFontTx/>
              <a:buNone/>
              <a:defRPr sz="2064">
                <a:latin typeface="Times New Roman"/>
                <a:ea typeface="Times New Roman"/>
                <a:cs typeface="Times New Roman"/>
                <a:sym typeface="Times New Roman"/>
              </a:defRPr>
            </a:pPr>
            <a:r>
              <a:rPr b="1"/>
              <a:t>Manchester:</a:t>
            </a:r>
          </a:p>
          <a:p>
            <a:pPr marL="206943" indent="-206943" defTabSz="393192">
              <a:spcBef>
                <a:spcPts val="1000"/>
              </a:spcBef>
              <a:buFontTx/>
              <a:defRPr sz="2064">
                <a:latin typeface="Times New Roman"/>
                <a:ea typeface="Times New Roman"/>
                <a:cs typeface="Times New Roman"/>
                <a:sym typeface="Times New Roman"/>
              </a:defRPr>
            </a:pPr>
            <a:r>
              <a:t>Manchester, especially in the aftermath of the Irish Potato Famine, an unusual outlier—not a model for the future…</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The Labor Theory of Value:</a:t>
            </a:r>
          </a:p>
          <a:p>
            <a:pPr marL="206943" indent="-206943" defTabSz="393192">
              <a:spcBef>
                <a:spcPts val="1000"/>
              </a:spcBef>
              <a:buFontTx/>
              <a:defRPr sz="2064">
                <a:latin typeface="Times New Roman"/>
                <a:ea typeface="Times New Roman"/>
                <a:cs typeface="Times New Roman"/>
                <a:sym typeface="Times New Roman"/>
              </a:defRPr>
            </a:pPr>
            <a:r>
              <a:t>It just does not work…</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Stubbornness:</a:t>
            </a:r>
          </a:p>
          <a:p>
            <a:pPr marL="206943" indent="-206943" defTabSz="393192">
              <a:spcBef>
                <a:spcPts val="1000"/>
              </a:spcBef>
              <a:buFontTx/>
              <a:defRPr sz="2064">
                <a:latin typeface="Times New Roman"/>
                <a:ea typeface="Times New Roman"/>
                <a:cs typeface="Times New Roman"/>
                <a:sym typeface="Times New Roman"/>
              </a:defRPr>
            </a:pPr>
            <a:r>
              <a:t>What do you do when the world surprises you?</a:t>
            </a:r>
          </a:p>
          <a:p>
            <a:pPr marL="206943" indent="-206943" defTabSz="393192">
              <a:spcBef>
                <a:spcPts val="1000"/>
              </a:spcBef>
              <a:buFontTx/>
              <a:defRPr sz="2064">
                <a:latin typeface="Times New Roman"/>
                <a:ea typeface="Times New Roman"/>
                <a:cs typeface="Times New Roman"/>
                <a:sym typeface="Times New Roman"/>
              </a:defRPr>
            </a:pPr>
            <a:r>
              <a:t>Do you double down, and turn all the ingenuity of your brain to figuring out reasons why what you had thought to be true and what is apparently false is true after all?</a:t>
            </a:r>
          </a:p>
          <a:p>
            <a:pPr marL="206943" indent="-206943" defTabSz="393192">
              <a:spcBef>
                <a:spcPts val="1000"/>
              </a:spcBef>
              <a:buFontTx/>
              <a:defRPr sz="2064">
                <a:latin typeface="Times New Roman"/>
                <a:ea typeface="Times New Roman"/>
                <a:cs typeface="Times New Roman"/>
                <a:sym typeface="Times New Roman"/>
              </a:defRPr>
            </a:pPr>
            <a:r>
              <a:t>Or do you mark your beliefs to market?</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A Paragraph to Not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 Paragraph to Note</a:t>
            </a:r>
          </a:p>
        </p:txBody>
      </p:sp>
      <p:sp>
        <p:nvSpPr>
          <p:cNvPr id="550" name="How should we read this paragraph?:…"/>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How should we read this paragraph?:</a:t>
            </a:r>
          </a:p>
          <a:p>
            <a:pPr marL="194911" indent="-194911" defTabSz="370331">
              <a:spcBef>
                <a:spcPts val="900"/>
              </a:spcBef>
              <a:buFontTx/>
              <a:defRPr sz="1944">
                <a:latin typeface="Times New Roman"/>
                <a:ea typeface="Times New Roman"/>
                <a:cs typeface="Times New Roman"/>
                <a:sym typeface="Times New Roman"/>
              </a:defRPr>
            </a:pPr>
            <a:r>
              <a:t>“The law... of surplus-value produced... clearly contradicts all experience based on appearance.... A cotton spinner, who... employs... little variable capital, does not, on account of this, pocket less profit or surplus-value than a baker... [with] much variable... capital. For the solution of this apparent contradiction, many intermediate terms are as yet wanted, as from the standpoint of elementary algebra many intermediate terms are wanted to understand that 0/0 may represent an actual magnitude.... It will be seen later how the school of Ricardo has come to grief over this stumbling block. Vulgar economy which, indeed, ‘has really learnt nothing’, here as everywhere sticks to appearances in opposition to the law which regulates and explains them. In opposition to Spinoza, it believes that “ignorance is a sufficient reason”...</a:t>
            </a:r>
          </a:p>
          <a:p>
            <a:pPr marL="194911" indent="-194911" defTabSz="370331">
              <a:spcBef>
                <a:spcPts val="900"/>
              </a:spcBef>
              <a:buFontTx/>
              <a:defRPr sz="1944">
                <a:latin typeface="Times New Roman"/>
                <a:ea typeface="Times New Roman"/>
                <a:cs typeface="Times New Roman"/>
                <a:sym typeface="Times New Roman"/>
              </a:defRPr>
            </a:pPr>
            <a:r>
              <a:t>That equal capitals deployed over equal times with equal degrees of risk yield equal profits independent of how many workers their deployment sets to work should have made Marx rethink.</a:t>
            </a:r>
          </a:p>
          <a:p>
            <a:pPr marL="194911" indent="-194911" defTabSz="370331">
              <a:spcBef>
                <a:spcPts val="900"/>
              </a:spcBef>
              <a:buFontTx/>
              <a:defRPr sz="1944">
                <a:latin typeface="Times New Roman"/>
                <a:ea typeface="Times New Roman"/>
                <a:cs typeface="Times New Roman"/>
                <a:sym typeface="Times New Roman"/>
              </a:defRPr>
            </a:pPr>
            <a:r>
              <a:t>But it did not: instead it made him add epicycle upon epicycle…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David Landes: Why Northwest Europe? Why Not China?"/>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David Landes: Why Northwest Europe? Why Not China?</a:t>
            </a:r>
          </a:p>
        </p:txBody>
      </p:sp>
      <p:sp>
        <p:nvSpPr>
          <p:cNvPr id="553"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554" name="China had two chanc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China had two chances:</a:t>
            </a:r>
          </a:p>
          <a:p>
            <a:pPr marL="139566" indent="-139566" defTabSz="265175">
              <a:spcBef>
                <a:spcPts val="600"/>
              </a:spcBef>
              <a:buSzPct val="100000"/>
              <a:buChar char="•"/>
              <a:defRPr sz="1392">
                <a:latin typeface="Times New Roman"/>
                <a:ea typeface="Times New Roman"/>
                <a:cs typeface="Times New Roman"/>
                <a:sym typeface="Times New Roman"/>
              </a:defRPr>
            </a:pPr>
            <a:r>
              <a:t>First, to generate a continuing, self-sustaining process of scientific and technological advance on the basis of its indigenous traditions and achievements</a:t>
            </a:r>
          </a:p>
          <a:p>
            <a:pPr marL="139566" indent="-139566" defTabSz="265175">
              <a:spcBef>
                <a:spcPts val="600"/>
              </a:spcBef>
              <a:buSzPct val="100000"/>
              <a:buChar char="•"/>
              <a:defRPr sz="1392">
                <a:latin typeface="Times New Roman"/>
                <a:ea typeface="Times New Roman"/>
                <a:cs typeface="Times New Roman"/>
                <a:sym typeface="Times New Roman"/>
              </a:defRPr>
            </a:pPr>
            <a:r>
              <a:t>Second, to learn from European science and technology once the foreign “barbarians” entered the Chi- nese domain in the sixteenth century. </a:t>
            </a:r>
          </a:p>
          <a:p>
            <a:pPr marL="139566" indent="-139566" defTabSz="265175">
              <a:spcBef>
                <a:spcPts val="600"/>
              </a:spcBef>
              <a:buSzPct val="100000"/>
              <a:buChar char="•"/>
              <a:defRPr sz="1392">
                <a:latin typeface="Times New Roman"/>
                <a:ea typeface="Times New Roman"/>
                <a:cs typeface="Times New Roman"/>
                <a:sym typeface="Times New Roman"/>
              </a:defRPr>
            </a:pPr>
            <a:r>
              <a:t>The first failure has elicited much scholarly inquiry and analysis. And yet it remains an abiding mystery.</a:t>
            </a:r>
          </a:p>
          <a:p>
            <a:pPr marL="139566" indent="-139566" defTabSz="265175">
              <a:spcBef>
                <a:spcPts val="600"/>
              </a:spcBef>
              <a:buSzPct val="100000"/>
              <a:buChar char="•"/>
              <a:defRPr sz="1392">
                <a:latin typeface="Times New Roman"/>
                <a:ea typeface="Times New Roman"/>
                <a:cs typeface="Times New Roman"/>
                <a:sym typeface="Times New Roman"/>
              </a:defRPr>
            </a:pPr>
            <a:r>
              <a:t>Chinese priority: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Textiles</a:t>
            </a:r>
            <a:r>
              <a:t>: a power-driven spinning machine in the thirteenth century, some 500 years before the England of the Industrial Revolution knew water frames and mules</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Iron</a:t>
            </a:r>
            <a:r>
              <a:t>: China early learned to use coal and probably coke (as against charcoal) in blast furnaces for smelting iron and were turning out perhaps as many as 125,000 tons of pig iron by the later eleventh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Other industries</a:t>
            </a:r>
            <a:r>
              <a:t>: the wheelbarrow, the stirrup, the rigid horse collar (to prevent choking), the compass, paper, printing, gunpowder, porcelain </a:t>
            </a:r>
          </a:p>
          <a:p>
            <a:pPr marL="139566" indent="-139566" defTabSz="265175">
              <a:spcBef>
                <a:spcPts val="600"/>
              </a:spcBef>
              <a:buSzPct val="100000"/>
              <a:buChar char="•"/>
              <a:defRPr sz="1392">
                <a:latin typeface="Times New Roman"/>
                <a:ea typeface="Times New Roman"/>
                <a:cs typeface="Times New Roman"/>
                <a:sym typeface="Times New Roman"/>
              </a:defRPr>
            </a:pPr>
            <a:r>
              <a:t>The mystery lies in the failure of China to realize the potential of some of the most important of these inventions….  </a:t>
            </a:r>
          </a:p>
          <a:p>
            <a:pPr marL="139566" indent="-139566" defTabSz="265175">
              <a:spcBef>
                <a:spcPts val="600"/>
              </a:spcBef>
              <a:buSzPct val="100000"/>
              <a:buChar char="•"/>
              <a:defRPr sz="1392">
                <a:latin typeface="Times New Roman"/>
                <a:ea typeface="Times New Roman"/>
                <a:cs typeface="Times New Roman"/>
                <a:sym typeface="Times New Roman"/>
              </a:defRPr>
            </a:pPr>
            <a:r>
              <a:t>Chinese industrial history offers a number of examples of technological regression and oblivion:</a:t>
            </a:r>
          </a:p>
          <a:p>
            <a:pPr lvl="1" marL="360546" indent="-139566" defTabSz="265175">
              <a:spcBef>
                <a:spcPts val="600"/>
              </a:spcBef>
              <a:buSzPct val="100000"/>
              <a:buChar char="•"/>
              <a:defRPr sz="1392">
                <a:latin typeface="Times New Roman"/>
                <a:ea typeface="Times New Roman"/>
                <a:cs typeface="Times New Roman"/>
                <a:sym typeface="Times New Roman"/>
              </a:defRPr>
            </a:pPr>
            <a:r>
              <a:t>The machine to spin hemp was never adapted to the manufacture of cotton</a:t>
            </a:r>
          </a:p>
          <a:p>
            <a:pPr lvl="1" marL="360546" indent="-139566" defTabSz="265175">
              <a:spcBef>
                <a:spcPts val="600"/>
              </a:spcBef>
              <a:buSzPct val="100000"/>
              <a:buChar char="•"/>
              <a:defRPr sz="1392">
                <a:latin typeface="Times New Roman"/>
                <a:ea typeface="Times New Roman"/>
                <a:cs typeface="Times New Roman"/>
                <a:sym typeface="Times New Roman"/>
              </a:defRPr>
            </a:pPr>
            <a:r>
              <a:t>Cotton spinning was never mechanized</a:t>
            </a:r>
          </a:p>
          <a:p>
            <a:pPr lvl="1" marL="360546" indent="-139566" defTabSz="265175">
              <a:spcBef>
                <a:spcPts val="600"/>
              </a:spcBef>
              <a:buSzPct val="100000"/>
              <a:buChar char="•"/>
              <a:defRPr sz="1392">
                <a:latin typeface="Times New Roman"/>
                <a:ea typeface="Times New Roman"/>
                <a:cs typeface="Times New Roman"/>
                <a:sym typeface="Times New Roman"/>
              </a:defRPr>
            </a:pPr>
            <a:r>
              <a:t>Coal/coke smelting was allowed to fall into disuse, along with the iron industry</a:t>
            </a:r>
            <a:b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Landes: Conventional Explanations (of European Success) Inadequat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Conventional Explanations (of European Success) Inadequate</a:t>
            </a:r>
          </a:p>
        </p:txBody>
      </p:sp>
      <p:sp>
        <p:nvSpPr>
          <p:cNvPr id="557" name="But almost every element usually regarded by historians as a major contributory cause to the Industrial Revolution in north-western Europe was also present in China:…"/>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52043">
              <a:spcBef>
                <a:spcPts val="900"/>
              </a:spcBef>
              <a:defRPr b="1" sz="1848">
                <a:latin typeface="+mj-lt"/>
                <a:ea typeface="+mj-ea"/>
                <a:cs typeface="+mj-cs"/>
                <a:sym typeface="Helvetica"/>
              </a:defRPr>
            </a:pPr>
            <a:r>
              <a:t>But almost every element usually regarded by historians as a major contributory cause to the Industrial Revolution in north-western Europe was also present in China:</a:t>
            </a:r>
          </a:p>
          <a:p>
            <a:pPr lvl="1" marL="478656" indent="-185286" defTabSz="352043">
              <a:spcBef>
                <a:spcPts val="900"/>
              </a:spcBef>
              <a:buSzPct val="100000"/>
              <a:buChar char="•"/>
              <a:defRPr sz="1848">
                <a:latin typeface="Times New Roman"/>
                <a:ea typeface="Times New Roman"/>
                <a:cs typeface="Times New Roman"/>
                <a:sym typeface="Times New Roman"/>
              </a:defRPr>
            </a:pPr>
            <a:r>
              <a:t>A revolution in the relations between social classes, at least in the countryside</a:t>
            </a:r>
          </a:p>
          <a:p>
            <a:pPr lvl="1" marL="478656" indent="-185286" defTabSz="352043">
              <a:spcBef>
                <a:spcPts val="900"/>
              </a:spcBef>
              <a:buSzPct val="100000"/>
              <a:buChar char="•"/>
              <a:defRPr sz="1848">
                <a:latin typeface="Times New Roman"/>
                <a:ea typeface="Times New Roman"/>
                <a:cs typeface="Times New Roman"/>
                <a:sym typeface="Times New Roman"/>
              </a:defRPr>
            </a:pPr>
            <a:r>
              <a:t>Only Galilean-Newtonian science was missing; but in the short run this was not important. </a:t>
            </a:r>
          </a:p>
          <a:p>
            <a:pPr lvl="1" marL="478656" indent="-185286" defTabSz="352043">
              <a:spcBef>
                <a:spcPts val="900"/>
              </a:spcBef>
              <a:buSzPct val="100000"/>
              <a:buChar char="•"/>
              <a:defRPr sz="1848">
                <a:latin typeface="Times New Roman"/>
                <a:ea typeface="Times New Roman"/>
                <a:cs typeface="Times New Roman"/>
                <a:sym typeface="Times New Roman"/>
              </a:defRPr>
            </a:pPr>
            <a:r>
              <a:t>Had the Chinese possessed, or developed, the seventeenth-century European mania for tinkering and improving, they could easily have made an efficient spinning machine out of the primitive model described by Wang Chen. </a:t>
            </a:r>
          </a:p>
          <a:p>
            <a:pPr lvl="1" marL="478656" indent="-185286" defTabSz="352043">
              <a:spcBef>
                <a:spcPts val="900"/>
              </a:spcBef>
              <a:buSzPct val="100000"/>
              <a:buChar char="•"/>
              <a:defRPr sz="1848">
                <a:latin typeface="Times New Roman"/>
                <a:ea typeface="Times New Roman"/>
                <a:cs typeface="Times New Roman"/>
                <a:sym typeface="Times New Roman"/>
              </a:defRPr>
            </a:pPr>
            <a:r>
              <a:t>A steam engine would have been more difficult; but it should not have posed insuperable difficulties to a people who had been building double-acting piston flame-throwers in the Sung dynasty. </a:t>
            </a:r>
          </a:p>
          <a:p>
            <a:pPr lvl="1" marL="478656" indent="-185286" defTabSz="352043">
              <a:spcBef>
                <a:spcPts val="900"/>
              </a:spcBef>
              <a:buSzPct val="100000"/>
              <a:buChar char="•"/>
              <a:defRPr sz="1848">
                <a:latin typeface="Times New Roman"/>
                <a:ea typeface="Times New Roman"/>
                <a:cs typeface="Times New Roman"/>
                <a:sym typeface="Times New Roman"/>
              </a:defRPr>
            </a:pPr>
            <a:r>
              <a:t>The crucial point is that nobody tried. </a:t>
            </a:r>
          </a:p>
          <a:p>
            <a:pPr lvl="1" marL="478656" indent="-185286" defTabSz="352043">
              <a:spcBef>
                <a:spcPts val="900"/>
              </a:spcBef>
              <a:buSzPct val="100000"/>
              <a:buChar char="•"/>
              <a:defRPr sz="1848">
                <a:latin typeface="Times New Roman"/>
                <a:ea typeface="Times New Roman"/>
                <a:cs typeface="Times New Roman"/>
                <a:sym typeface="Times New Roman"/>
              </a:defRPr>
            </a:pPr>
            <a:r>
              <a:t>In most fields, agriculture being the chief exception, Chinese technology stopped progressing well before the point at which a lack of scientific knowledge had become a serious obstacle</a:t>
            </a:r>
          </a:p>
        </p:txBody>
      </p:sp>
      <p:sp>
        <p:nvSpPr>
          <p:cNvPr id="558"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Landes: Sinologist Explanations (of China’s Failur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a:t>
            </a:r>
          </a:p>
        </p:txBody>
      </p:sp>
      <p:sp>
        <p:nvSpPr>
          <p:cNvPr id="561" name="Partial explanations onl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Partial explanations only:</a:t>
            </a:r>
          </a:p>
          <a:p>
            <a:pPr marL="139566" indent="-139566" defTabSz="265175">
              <a:spcBef>
                <a:spcPts val="600"/>
              </a:spcBef>
              <a:buSzPct val="100000"/>
              <a:buChar char="•"/>
              <a:defRPr sz="1392">
                <a:latin typeface="Times New Roman"/>
                <a:ea typeface="Times New Roman"/>
                <a:cs typeface="Times New Roman"/>
                <a:sym typeface="Times New Roman"/>
              </a:defRPr>
            </a:pPr>
            <a:r>
              <a:t>First, China lacked a free market and institutionalized property rights. </a:t>
            </a:r>
          </a:p>
          <a:p>
            <a:pPr marL="139566" indent="-139566" defTabSz="265175">
              <a:spcBef>
                <a:spcPts val="600"/>
              </a:spcBef>
              <a:buSzPct val="100000"/>
              <a:buChar char="•"/>
              <a:defRPr sz="1392">
                <a:latin typeface="Times New Roman"/>
                <a:ea typeface="Times New Roman"/>
                <a:cs typeface="Times New Roman"/>
                <a:sym typeface="Times New Roman"/>
              </a:defRPr>
            </a:pPr>
            <a:r>
              <a:t>The Chinese state was always stepping in to interfere with private enterprise—to take over certain activities, to prohibit and inhibit others, to manipulate prices, to exact bribes:</a:t>
            </a:r>
          </a:p>
          <a:p>
            <a:pPr lvl="1" marL="360546" indent="-139566" defTabSz="265175">
              <a:spcBef>
                <a:spcPts val="600"/>
              </a:spcBef>
              <a:buSzPct val="100000"/>
              <a:buChar char="•"/>
              <a:defRPr sz="1392">
                <a:latin typeface="Times New Roman"/>
                <a:ea typeface="Times New Roman"/>
                <a:cs typeface="Times New Roman"/>
                <a:sym typeface="Times New Roman"/>
              </a:defRPr>
            </a:pPr>
            <a:r>
              <a:t>Motivated by a desire to reserve labor to agriculture</a:t>
            </a:r>
          </a:p>
          <a:p>
            <a:pPr lvl="1" marL="360546" indent="-139566" defTabSz="265175">
              <a:spcBef>
                <a:spcPts val="600"/>
              </a:spcBef>
              <a:buSzPct val="100000"/>
              <a:buChar char="•"/>
              <a:defRPr sz="1392">
                <a:latin typeface="Times New Roman"/>
                <a:ea typeface="Times New Roman"/>
                <a:cs typeface="Times New Roman"/>
                <a:sym typeface="Times New Roman"/>
              </a:defRPr>
            </a:pPr>
            <a:r>
              <a:t>To control important resources (salt and iron, for example)</a:t>
            </a:r>
          </a:p>
          <a:p>
            <a:pPr lvl="1" marL="360546" indent="-139566" defTabSz="265175">
              <a:spcBef>
                <a:spcPts val="600"/>
              </a:spcBef>
              <a:buSzPct val="100000"/>
              <a:buChar char="•"/>
              <a:defRPr sz="1392">
                <a:latin typeface="Times New Roman"/>
                <a:ea typeface="Times New Roman"/>
                <a:cs typeface="Times New Roman"/>
                <a:sym typeface="Times New Roman"/>
              </a:defRPr>
            </a:pPr>
            <a:r>
              <a:t>By an appetite for revenue (the story of the goose that laid the golden eggs is a leitmotif of Chinese history);</a:t>
            </a:r>
          </a:p>
          <a:p>
            <a:pPr lvl="1" marL="360546" indent="-139566" defTabSz="265175">
              <a:spcBef>
                <a:spcPts val="600"/>
              </a:spcBef>
              <a:buSzPct val="100000"/>
              <a:buChar char="•"/>
              <a:defRPr sz="1392">
                <a:latin typeface="Times New Roman"/>
                <a:ea typeface="Times New Roman"/>
                <a:cs typeface="Times New Roman"/>
                <a:sym typeface="Times New Roman"/>
              </a:defRPr>
            </a:pPr>
            <a:r>
              <a:t>By fear and disapproval of self-enrichment, except by officials, giving rise in turn to abundant corruption and rent-seeking</a:t>
            </a:r>
          </a:p>
          <a:p>
            <a:pPr lvl="1" marL="360546" indent="-139566" defTabSz="265175">
              <a:spcBef>
                <a:spcPts val="600"/>
              </a:spcBef>
              <a:buSzPct val="100000"/>
              <a:buChar char="•"/>
              <a:defRPr sz="1392">
                <a:latin typeface="Times New Roman"/>
                <a:ea typeface="Times New Roman"/>
                <a:cs typeface="Times New Roman"/>
                <a:sym typeface="Times New Roman"/>
              </a:defRPr>
            </a:pPr>
            <a:r>
              <a:t>By a distaste for maritime trade… [seen] as a diversion from imperial concerns, as a divisive force and source of income inequality in the ecumenical empire, and worse yet, as an invitation to exit. </a:t>
            </a:r>
          </a:p>
          <a:p>
            <a:pPr lvl="1" marL="360546" indent="-139566" defTabSz="265175">
              <a:spcBef>
                <a:spcPts val="600"/>
              </a:spcBef>
              <a:buSzPct val="100000"/>
              <a:buChar char="•"/>
              <a:defRPr sz="1392">
                <a:latin typeface="Times New Roman"/>
                <a:ea typeface="Times New Roman"/>
                <a:cs typeface="Times New Roman"/>
                <a:sym typeface="Times New Roman"/>
              </a:defRPr>
            </a:pPr>
            <a:r>
              <a:t>This state intervention and interference encountered evasion and resistance; indeed, the very needs of state compelled a certain tolerance for disobedience. </a:t>
            </a:r>
          </a:p>
          <a:p>
            <a:pPr marL="139566" indent="-139566" defTabSz="265175">
              <a:spcBef>
                <a:spcPts val="600"/>
              </a:spcBef>
              <a:buSzPct val="100000"/>
              <a:buChar char="•"/>
              <a:defRPr sz="1392">
                <a:latin typeface="Times New Roman"/>
                <a:ea typeface="Times New Roman"/>
                <a:cs typeface="Times New Roman"/>
                <a:sym typeface="Times New Roman"/>
              </a:defRPr>
            </a:pPr>
            <a:r>
              <a:t>Still, the goal, the aim, the ideal was the ineffable stillness of immobility. </a:t>
            </a:r>
          </a:p>
          <a:p>
            <a:pPr marL="139566" indent="-139566" defTabSz="265175">
              <a:spcBef>
                <a:spcPts val="600"/>
              </a:spcBef>
              <a:buSzPct val="100000"/>
              <a:buChar char="•"/>
              <a:defRPr sz="1392">
                <a:latin typeface="Times New Roman"/>
                <a:ea typeface="Times New Roman"/>
                <a:cs typeface="Times New Roman"/>
                <a:sym typeface="Times New Roman"/>
              </a:defRPr>
            </a:pPr>
            <a:r>
              <a:t>The Hongwu (“Vast Martial”) emperor… He wanted rather to immobilize the realm. People were to stay put and move only with the permission of the state—at home and abroad. People who went outside China without per- mission were liable to execution on their return. The Ming code of core laws also sought to block social mobility, with severe penalties for those jumping professional and occupational barriers. </a:t>
            </a:r>
          </a:p>
          <a:p>
            <a:pPr marL="139566" indent="-139566" defTabSz="265175">
              <a:spcBef>
                <a:spcPts val="600"/>
              </a:spcBef>
              <a:buSzPct val="100000"/>
              <a:buChar char="•"/>
              <a:defRPr sz="1392">
                <a:latin typeface="Times New Roman"/>
                <a:ea typeface="Times New Roman"/>
                <a:cs typeface="Times New Roman"/>
                <a:sym typeface="Times New Roman"/>
              </a:defRPr>
            </a:pPr>
            <a:r>
              <a:t>The reason the Chinese did not develop based on their scientific knowledge is that no one was trying. Why try? </a:t>
            </a:r>
          </a:p>
          <a:p>
            <a:pPr marL="139566" indent="-139566" defTabSz="265175">
              <a:spcBef>
                <a:spcPts val="600"/>
              </a:spcBef>
              <a:buSzPct val="100000"/>
              <a:buChar char="•"/>
              <a:defRPr sz="1392">
                <a:latin typeface="Times New Roman"/>
                <a:ea typeface="Times New Roman"/>
                <a:cs typeface="Times New Roman"/>
                <a:sym typeface="Times New Roman"/>
              </a:defRPr>
            </a:pPr>
            <a:r>
              <a:t>In all this, the contrast with Europe was marked. </a:t>
            </a:r>
          </a:p>
        </p:txBody>
      </p:sp>
      <p:sp>
        <p:nvSpPr>
          <p:cNvPr id="562"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Landes: Sinologist Explanations (of China’s Failure)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 II</a:t>
            </a:r>
          </a:p>
        </p:txBody>
      </p:sp>
      <p:sp>
        <p:nvSpPr>
          <p:cNvPr id="565" name="Elvin (1973, pp. 224–225) captures some of thi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24027">
              <a:spcBef>
                <a:spcPts val="500"/>
              </a:spcBef>
              <a:defRPr b="1" sz="1176">
                <a:latin typeface="+mj-lt"/>
                <a:ea typeface="+mj-ea"/>
                <a:cs typeface="+mj-cs"/>
                <a:sym typeface="Helvetica"/>
              </a:defRPr>
            </a:pPr>
            <a:r>
              <a:t>Elvin (1973, pp. 224–225) captures some of this:</a:t>
            </a:r>
          </a:p>
          <a:p>
            <a:pPr marL="117909" indent="-117909" defTabSz="224027">
              <a:spcBef>
                <a:spcPts val="500"/>
              </a:spcBef>
              <a:buSzPct val="100000"/>
              <a:buChar char="•"/>
              <a:defRPr sz="1176">
                <a:latin typeface="Times New Roman"/>
                <a:ea typeface="Times New Roman"/>
                <a:cs typeface="Times New Roman"/>
                <a:sym typeface="Times New Roman"/>
              </a:defRPr>
            </a:pPr>
            <a:r>
              <a:t>It was the great size of the Chinese Empire which made the adoption of the policies of the Ming emperors possible. </a:t>
            </a:r>
          </a:p>
          <a:p>
            <a:pPr marL="117909" indent="-117909" defTabSz="224027">
              <a:spcBef>
                <a:spcPts val="500"/>
              </a:spcBef>
              <a:buSzPct val="100000"/>
              <a:buChar char="•"/>
              <a:defRPr sz="1176">
                <a:latin typeface="Times New Roman"/>
                <a:ea typeface="Times New Roman"/>
                <a:cs typeface="Times New Roman"/>
                <a:sym typeface="Times New Roman"/>
              </a:defRPr>
            </a:pPr>
            <a:r>
              <a:t>In a Chinese subcontinent made up of smaller independent states, like those of the Five Dynasties [907-960 C.E.] or the Ten Kingdoms, no government could have afforded to close itself off. International economic interdependence (as that between regions would have become) would have removed this option; and the need for diplomatic and military alliances, and revenue from foreign trade, would have made isolationism undesirable. </a:t>
            </a:r>
          </a:p>
          <a:p>
            <a:pPr marL="117909" indent="-117909" defTabSz="224027">
              <a:spcBef>
                <a:spcPts val="500"/>
              </a:spcBef>
              <a:buSzPct val="100000"/>
              <a:buChar char="•"/>
              <a:defRPr sz="1176">
                <a:latin typeface="Times New Roman"/>
                <a:ea typeface="Times New Roman"/>
                <a:cs typeface="Times New Roman"/>
                <a:sym typeface="Times New Roman"/>
              </a:defRPr>
            </a:pPr>
            <a:r>
              <a:t>With smaller states, there might also have been, as there was in north-western Europe in early modern times, a closer conscious identification of the governed with their countries and rulers.</a:t>
            </a:r>
          </a:p>
          <a:p>
            <a:pPr marL="117909" indent="-117909" defTabSz="224027">
              <a:spcBef>
                <a:spcPts val="500"/>
              </a:spcBef>
              <a:buSzPct val="100000"/>
              <a:buChar char="•"/>
              <a:defRPr sz="1176">
                <a:latin typeface="Times New Roman"/>
                <a:ea typeface="Times New Roman"/>
                <a:cs typeface="Times New Roman"/>
                <a:sym typeface="Times New Roman"/>
              </a:defRPr>
            </a:pPr>
            <a:r>
              <a:t>Why this peculiarly European joy in discovery? This pleasure in the new and better? This cultivation of invention—or what some have called “the invention of invention”? </a:t>
            </a:r>
          </a:p>
          <a:p>
            <a:pPr marL="117909" indent="-117909" defTabSz="224027">
              <a:spcBef>
                <a:spcPts val="500"/>
              </a:spcBef>
              <a:buSzPct val="100000"/>
              <a:buChar char="•"/>
              <a:defRPr sz="1176">
                <a:latin typeface="Times New Roman"/>
                <a:ea typeface="Times New Roman"/>
                <a:cs typeface="Times New Roman"/>
                <a:sym typeface="Times New Roman"/>
              </a:defRPr>
            </a:pPr>
            <a:r>
              <a:t>Different scholars have suggested a variety of reasons, typically related to religious values;</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respect for manual labor, summed up in a number of biblical injunctions. One example will suffice: when God warns Noah of the coming flood and tells him he will be saved, it is not God who saves him. “Build thee an ark of gopher wood,” says the Lord</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subordination of nature to man—a sharp departure from widespread animistic beliefs and practices that saw something of the divine in every tree and stream (hence the naiads and dryads). </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sense of linear time. Other societies thought of time as cyclical, returning to earlier stages and starting over again. </a:t>
            </a:r>
          </a:p>
          <a:p>
            <a:pPr marL="117909" indent="-117909" defTabSz="224027">
              <a:spcBef>
                <a:spcPts val="500"/>
              </a:spcBef>
              <a:buSzPct val="100000"/>
              <a:buChar char="•"/>
              <a:defRPr sz="1176">
                <a:latin typeface="Times New Roman"/>
                <a:ea typeface="Times New Roman"/>
                <a:cs typeface="Times New Roman"/>
                <a:sym typeface="Times New Roman"/>
              </a:defRPr>
            </a:pPr>
            <a:r>
              <a:t>In the last analysis, however, I would stress the role of the market:</a:t>
            </a:r>
          </a:p>
          <a:p>
            <a:pPr lvl="1" marL="304599" indent="-117909" defTabSz="224027">
              <a:spcBef>
                <a:spcPts val="500"/>
              </a:spcBef>
              <a:buSzPct val="100000"/>
              <a:buChar char="•"/>
              <a:defRPr sz="1176">
                <a:latin typeface="Times New Roman"/>
                <a:ea typeface="Times New Roman"/>
                <a:cs typeface="Times New Roman"/>
                <a:sym typeface="Times New Roman"/>
              </a:defRPr>
            </a:pPr>
            <a:r>
              <a:t>Enterprise was free in Europe</a:t>
            </a:r>
          </a:p>
          <a:p>
            <a:pPr lvl="1" marL="304599" indent="-117909" defTabSz="224027">
              <a:spcBef>
                <a:spcPts val="500"/>
              </a:spcBef>
              <a:buSzPct val="100000"/>
              <a:buChar char="•"/>
              <a:defRPr sz="1176">
                <a:latin typeface="Times New Roman"/>
                <a:ea typeface="Times New Roman"/>
                <a:cs typeface="Times New Roman"/>
                <a:sym typeface="Times New Roman"/>
              </a:defRPr>
            </a:pPr>
            <a:r>
              <a:t>Innovation worked and paid,</a:t>
            </a:r>
          </a:p>
          <a:p>
            <a:pPr lvl="1" marL="304599" indent="-117909" defTabSz="224027">
              <a:spcBef>
                <a:spcPts val="500"/>
              </a:spcBef>
              <a:buSzPct val="100000"/>
              <a:buChar char="•"/>
              <a:defRPr sz="1176">
                <a:latin typeface="Times New Roman"/>
                <a:ea typeface="Times New Roman"/>
                <a:cs typeface="Times New Roman"/>
                <a:sym typeface="Times New Roman"/>
              </a:defRPr>
            </a:pPr>
            <a:r>
              <a:t>Rulers and vested interests were narrowly constrained in what they could do to prevent or discourage innovation</a:t>
            </a:r>
          </a:p>
          <a:p>
            <a:pPr lvl="1" marL="304599" indent="-117909" defTabSz="224027">
              <a:spcBef>
                <a:spcPts val="500"/>
              </a:spcBef>
              <a:buSzPct val="100000"/>
              <a:buChar char="•"/>
              <a:defRPr sz="1176">
                <a:latin typeface="Times New Roman"/>
                <a:ea typeface="Times New Roman"/>
                <a:cs typeface="Times New Roman"/>
                <a:sym typeface="Times New Roman"/>
              </a:defRPr>
            </a:pPr>
            <a:r>
              <a:t>Success bred imitation and emulation</a:t>
            </a:r>
          </a:p>
        </p:txBody>
      </p:sp>
      <p:sp>
        <p:nvSpPr>
          <p:cNvPr id="566"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It Is a Mystery</a:t>
            </a:r>
          </a:p>
        </p:txBody>
      </p:sp>
      <p:sp>
        <p:nvSpPr>
          <p:cNvPr id="101"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70331">
              <a:spcBef>
                <a:spcPts val="900"/>
              </a:spcBef>
              <a:buSzTx/>
              <a:buNone/>
              <a:defRPr b="1" sz="1900">
                <a:latin typeface="+mj-lt"/>
                <a:ea typeface="+mj-ea"/>
                <a:cs typeface="+mj-cs"/>
                <a:sym typeface="Helvetica"/>
              </a:defRPr>
            </a:pPr>
            <a:r>
              <a:t>Why did British industrial productivity growth not accelerate with German and American?</a:t>
            </a:r>
            <a:endParaRPr>
              <a:latin typeface="Times New Roman"/>
              <a:ea typeface="Times New Roman"/>
              <a:cs typeface="Times New Roman"/>
              <a:sym typeface="Times New Roman"/>
            </a:endParaRPr>
          </a:p>
          <a:p>
            <a:pPr marL="194910" indent="-194910" defTabSz="370331">
              <a:spcBef>
                <a:spcPts val="900"/>
              </a:spcBef>
              <a:buFontTx/>
              <a:defRPr sz="1900">
                <a:latin typeface="Times New Roman"/>
                <a:ea typeface="Times New Roman"/>
                <a:cs typeface="Times New Roman"/>
                <a:sym typeface="Times New Roman"/>
              </a:defRPr>
            </a:pPr>
            <a:r>
              <a:t>Crafts: An unsuitable starting structure for industrial development</a:t>
            </a:r>
          </a:p>
          <a:p>
            <a:pPr marL="194910" indent="-194910" defTabSz="370331">
              <a:spcBef>
                <a:spcPts val="900"/>
              </a:spcBef>
              <a:buFontTx/>
              <a:defRPr sz="1900">
                <a:latin typeface="Times New Roman"/>
                <a:ea typeface="Times New Roman"/>
                <a:cs typeface="Times New Roman"/>
                <a:sym typeface="Times New Roman"/>
              </a:defRPr>
            </a:pPr>
            <a:r>
              <a:t>But the most industrialized nation with the most and best engineers would seem to have a very strong comparative advantage in developing the new industries of the future</a:t>
            </a:r>
          </a:p>
          <a:p>
            <a:pPr marL="194910" indent="-194910" defTabSz="370331">
              <a:spcBef>
                <a:spcPts val="900"/>
              </a:spcBef>
              <a:buFontTx/>
              <a:defRPr sz="1900">
                <a:latin typeface="Times New Roman"/>
                <a:ea typeface="Times New Roman"/>
                <a:cs typeface="Times New Roman"/>
                <a:sym typeface="Times New Roman"/>
              </a:defRPr>
            </a:pPr>
            <a:r>
              <a:t>Clark: In 1910 more profitable to combine British capital and British labor in Fall River, MA than in Lancashire</a:t>
            </a:r>
          </a:p>
          <a:p>
            <a:pPr marL="194910" indent="-194910" defTabSz="370331">
              <a:spcBef>
                <a:spcPts val="900"/>
              </a:spcBef>
              <a:buFontTx/>
              <a:defRPr sz="1900">
                <a:latin typeface="Times New Roman"/>
                <a:ea typeface="Times New Roman"/>
                <a:cs typeface="Times New Roman"/>
                <a:sym typeface="Times New Roman"/>
              </a:defRPr>
            </a:pPr>
            <a:r>
              <a:t>German organic chemical firms: creation of large corporations </a:t>
            </a:r>
          </a:p>
          <a:p>
            <a:pPr lvl="1" marL="503521" indent="-194910" defTabSz="370331">
              <a:spcBef>
                <a:spcPts val="900"/>
              </a:spcBef>
              <a:buFontTx/>
              <a:buChar char="•"/>
              <a:defRPr sz="1900">
                <a:latin typeface="Times New Roman"/>
                <a:ea typeface="Times New Roman"/>
                <a:cs typeface="Times New Roman"/>
                <a:sym typeface="Times New Roman"/>
              </a:defRPr>
            </a:pPr>
            <a:r>
              <a:t>Those large corporations then dominated the market. Britain did not work at similar scale.</a:t>
            </a:r>
          </a:p>
        </p:txBody>
      </p:sp>
      <p:sp>
        <p:nvSpPr>
          <p:cNvPr id="102" name="3:01"/>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3:01</a:t>
            </a:r>
          </a:p>
        </p:txBody>
      </p:sp>
      <p:pic>
        <p:nvPicPr>
          <p:cNvPr id="10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29488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1481666" fill="hold"/>
                                        <p:tgtEl>
                                          <p:spTgt spid="1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80">
                <a:solidFill>
                  <a:srgbClr val="000080"/>
                </a:solidFill>
                <a:latin typeface="+mj-lt"/>
                <a:ea typeface="+mj-ea"/>
                <a:cs typeface="+mj-cs"/>
                <a:sym typeface="Helvetica"/>
              </a:defRPr>
            </a:lvl1pPr>
          </a:lstStyle>
          <a:p>
            <a:pPr/>
            <a:r>
              <a:t>Investment, Education, Bloody-Mindedness</a:t>
            </a:r>
          </a:p>
        </p:txBody>
      </p:sp>
      <p:sp>
        <p:nvSpPr>
          <p:cNvPr id="108"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70331">
              <a:spcBef>
                <a:spcPts val="900"/>
              </a:spcBef>
              <a:buSzTx/>
              <a:buNone/>
              <a:defRPr b="1" sz="1900">
                <a:latin typeface="+mj-lt"/>
                <a:ea typeface="+mj-ea"/>
                <a:cs typeface="+mj-cs"/>
                <a:sym typeface="Helvetica"/>
              </a:defRPr>
            </a:pPr>
            <a:r>
              <a:t>Industrial decline has 1000 parents</a:t>
            </a:r>
            <a:endParaRPr>
              <a:latin typeface="Times New Roman"/>
              <a:ea typeface="Times New Roman"/>
              <a:cs typeface="Times New Roman"/>
              <a:sym typeface="Times New Roman"/>
            </a:endParaRPr>
          </a:p>
          <a:p>
            <a:pPr marL="194910" indent="-194910" defTabSz="370331">
              <a:spcBef>
                <a:spcPts val="900"/>
              </a:spcBef>
              <a:buFontTx/>
              <a:defRPr sz="1900">
                <a:latin typeface="Times New Roman"/>
                <a:ea typeface="Times New Roman"/>
                <a:cs typeface="Times New Roman"/>
                <a:sym typeface="Times New Roman"/>
              </a:defRPr>
            </a:pPr>
            <a:r>
              <a:t>Low rate of investment?</a:t>
            </a:r>
          </a:p>
          <a:p>
            <a:pPr marL="194910" indent="-194910" defTabSz="370331">
              <a:spcBef>
                <a:spcPts val="900"/>
              </a:spcBef>
              <a:buFontTx/>
              <a:defRPr sz="1900">
                <a:latin typeface="Times New Roman"/>
                <a:ea typeface="Times New Roman"/>
                <a:cs typeface="Times New Roman"/>
                <a:sym typeface="Times New Roman"/>
              </a:defRPr>
            </a:pPr>
            <a:r>
              <a:t>Deficiencies in natural resources?</a:t>
            </a:r>
          </a:p>
          <a:p>
            <a:pPr marL="194910" indent="-194910" defTabSz="370331">
              <a:spcBef>
                <a:spcPts val="900"/>
              </a:spcBef>
              <a:buFontTx/>
              <a:defRPr sz="1900">
                <a:latin typeface="Times New Roman"/>
                <a:ea typeface="Times New Roman"/>
                <a:cs typeface="Times New Roman"/>
                <a:sym typeface="Times New Roman"/>
              </a:defRPr>
            </a:pPr>
            <a:r>
              <a:t>British labor relations?</a:t>
            </a:r>
          </a:p>
          <a:p>
            <a:pPr marL="194910" indent="-194910" defTabSz="370331">
              <a:spcBef>
                <a:spcPts val="900"/>
              </a:spcBef>
              <a:buFontTx/>
              <a:defRPr sz="1900">
                <a:latin typeface="Times New Roman"/>
                <a:ea typeface="Times New Roman"/>
                <a:cs typeface="Times New Roman"/>
                <a:sym typeface="Times New Roman"/>
              </a:defRPr>
            </a:pPr>
            <a:r>
              <a:t>The British educational system?</a:t>
            </a:r>
          </a:p>
          <a:p>
            <a:pPr marL="194910" indent="-194910" defTabSz="370331">
              <a:spcBef>
                <a:spcPts val="900"/>
              </a:spcBef>
              <a:buFontTx/>
              <a:defRPr sz="1900">
                <a:latin typeface="Times New Roman"/>
                <a:ea typeface="Times New Roman"/>
                <a:cs typeface="Times New Roman"/>
                <a:sym typeface="Times New Roman"/>
              </a:defRPr>
            </a:pPr>
            <a:r>
              <a:t>People close according to their politics</a:t>
            </a:r>
          </a:p>
          <a:p>
            <a:pPr lvl="1" marL="503521" indent="-194910" defTabSz="370331">
              <a:spcBef>
                <a:spcPts val="900"/>
              </a:spcBef>
              <a:buFontTx/>
              <a:buChar char="•"/>
              <a:defRPr sz="1900">
                <a:latin typeface="Times New Roman"/>
                <a:ea typeface="Times New Roman"/>
                <a:cs typeface="Times New Roman"/>
                <a:sym typeface="Times New Roman"/>
              </a:defRPr>
            </a:pPr>
            <a:r>
              <a:t>Labor bloody-mindedness?</a:t>
            </a:r>
          </a:p>
          <a:p>
            <a:pPr lvl="1" marL="503521" indent="-194910" defTabSz="370331">
              <a:spcBef>
                <a:spcPts val="900"/>
              </a:spcBef>
              <a:buFontTx/>
              <a:buChar char="•"/>
              <a:defRPr sz="1900">
                <a:latin typeface="Times New Roman"/>
                <a:ea typeface="Times New Roman"/>
                <a:cs typeface="Times New Roman"/>
                <a:sym typeface="Times New Roman"/>
              </a:defRPr>
            </a:pPr>
            <a:r>
              <a:t>Or class structure?</a:t>
            </a:r>
          </a:p>
          <a:p>
            <a:pPr lvl="1" marL="503521" indent="-194910" defTabSz="370331">
              <a:spcBef>
                <a:spcPts val="900"/>
              </a:spcBef>
              <a:buFontTx/>
              <a:buChar char="•"/>
              <a:defRPr sz="1900">
                <a:latin typeface="Times New Roman"/>
                <a:ea typeface="Times New Roman"/>
                <a:cs typeface="Times New Roman"/>
                <a:sym typeface="Times New Roman"/>
              </a:defRPr>
            </a:pPr>
            <a:r>
              <a:t>And selfish ruling class</a:t>
            </a:r>
          </a:p>
          <a:p>
            <a:pPr marL="194910" indent="-194910" defTabSz="370331">
              <a:spcBef>
                <a:spcPts val="900"/>
              </a:spcBef>
              <a:buFontTx/>
              <a:defRPr sz="1900">
                <a:latin typeface="Times New Roman"/>
                <a:ea typeface="Times New Roman"/>
                <a:cs typeface="Times New Roman"/>
                <a:sym typeface="Times New Roman"/>
              </a:defRPr>
            </a:pPr>
            <a:r>
              <a:t>The lag in general education</a:t>
            </a:r>
          </a:p>
          <a:p>
            <a:pPr marL="194910" indent="-194910" defTabSz="370331">
              <a:spcBef>
                <a:spcPts val="900"/>
              </a:spcBef>
              <a:buFontTx/>
              <a:defRPr sz="1900">
                <a:latin typeface="Times New Roman"/>
                <a:ea typeface="Times New Roman"/>
                <a:cs typeface="Times New Roman"/>
                <a:sym typeface="Times New Roman"/>
              </a:defRPr>
            </a:pPr>
            <a:r>
              <a:t>The lag in technical education</a:t>
            </a:r>
          </a:p>
        </p:txBody>
      </p:sp>
      <p:sp>
        <p:nvSpPr>
          <p:cNvPr id="109" name="2:30"/>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2:30</a:t>
            </a:r>
          </a:p>
        </p:txBody>
      </p:sp>
      <p:pic>
        <p:nvPicPr>
          <p:cNvPr id="11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4" y="63140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8991666" fill="hold"/>
                                        <p:tgtEl>
                                          <p:spTgt spid="1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80">
                <a:solidFill>
                  <a:srgbClr val="000080"/>
                </a:solidFill>
                <a:latin typeface="+mj-lt"/>
                <a:ea typeface="+mj-ea"/>
                <a:cs typeface="+mj-cs"/>
                <a:sym typeface="Helvetica"/>
              </a:defRPr>
            </a:lvl1pPr>
          </a:lstStyle>
          <a:p>
            <a:pPr/>
            <a:r>
              <a:t>Global Investment and British Relative Decline</a:t>
            </a:r>
          </a:p>
        </p:txBody>
      </p:sp>
      <p:sp>
        <p:nvSpPr>
          <p:cNvPr id="115"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70331">
              <a:spcBef>
                <a:spcPts val="900"/>
              </a:spcBef>
              <a:buSzTx/>
              <a:buNone/>
              <a:defRPr b="1" sz="1900">
                <a:latin typeface="+mj-lt"/>
                <a:ea typeface="+mj-ea"/>
                <a:cs typeface="+mj-cs"/>
                <a:sym typeface="Helvetica"/>
              </a:defRPr>
            </a:pPr>
            <a:r>
              <a:t>Bankers preferring to divert funds outside of Britain</a:t>
            </a:r>
            <a:endParaRPr>
              <a:latin typeface="Times New Roman"/>
              <a:ea typeface="Times New Roman"/>
              <a:cs typeface="Times New Roman"/>
              <a:sym typeface="Times New Roman"/>
            </a:endParaRPr>
          </a:p>
          <a:p>
            <a:pPr marL="194910" indent="-194910" defTabSz="370331">
              <a:spcBef>
                <a:spcPts val="900"/>
              </a:spcBef>
              <a:buFontTx/>
              <a:defRPr sz="1900">
                <a:latin typeface="Times New Roman"/>
                <a:ea typeface="Times New Roman"/>
                <a:cs typeface="Times New Roman"/>
                <a:sym typeface="Times New Roman"/>
              </a:defRPr>
            </a:pPr>
            <a:r>
              <a:t>1914 saw 40% of Britain’s net national capital stock located overseas: a number never matched before or since</a:t>
            </a:r>
          </a:p>
          <a:p>
            <a:pPr marL="194910" indent="-194910" defTabSz="370331">
              <a:spcBef>
                <a:spcPts val="900"/>
              </a:spcBef>
              <a:buFontTx/>
              <a:defRPr sz="1900">
                <a:latin typeface="Times New Roman"/>
                <a:ea typeface="Times New Roman"/>
                <a:cs typeface="Times New Roman"/>
                <a:sym typeface="Times New Roman"/>
              </a:defRPr>
            </a:pPr>
            <a:r>
              <a:t>Britain did not do well out of these investments: perhaps 2%/year</a:t>
            </a:r>
          </a:p>
          <a:p>
            <a:pPr marL="194910" indent="-194910" defTabSz="370331">
              <a:spcBef>
                <a:spcPts val="900"/>
              </a:spcBef>
              <a:buFontTx/>
              <a:defRPr sz="1900">
                <a:latin typeface="Times New Roman"/>
                <a:ea typeface="Times New Roman"/>
                <a:cs typeface="Times New Roman"/>
                <a:sym typeface="Times New Roman"/>
              </a:defRPr>
            </a:pPr>
            <a:r>
              <a:t>Yet it looks as though the marginal product of capital at home was 10%/year—admittedly risky, but so was loaning to the Buenos Aires waterworks</a:t>
            </a:r>
          </a:p>
          <a:p>
            <a:pPr marL="194910" indent="-194910" defTabSz="370331">
              <a:spcBef>
                <a:spcPts val="900"/>
              </a:spcBef>
              <a:buFontTx/>
              <a:defRPr sz="1900">
                <a:latin typeface="Times New Roman"/>
                <a:ea typeface="Times New Roman"/>
                <a:cs typeface="Times New Roman"/>
                <a:sym typeface="Times New Roman"/>
              </a:defRPr>
            </a:pPr>
            <a:r>
              <a:t>Failure of venture capital to grow?</a:t>
            </a:r>
          </a:p>
          <a:p>
            <a:pPr marL="194910" indent="-194910" defTabSz="370331">
              <a:spcBef>
                <a:spcPts val="900"/>
              </a:spcBef>
              <a:buFontTx/>
              <a:defRPr sz="1900">
                <a:latin typeface="Times New Roman"/>
                <a:ea typeface="Times New Roman"/>
                <a:cs typeface="Times New Roman"/>
                <a:sym typeface="Times New Roman"/>
              </a:defRPr>
            </a:pPr>
            <a:r>
              <a:t>Failure of proper investment banking to grow?</a:t>
            </a:r>
          </a:p>
          <a:p>
            <a:pPr marL="194910" indent="-194910" defTabSz="370331">
              <a:spcBef>
                <a:spcPts val="900"/>
              </a:spcBef>
              <a:buFontTx/>
              <a:defRPr sz="1900">
                <a:latin typeface="Times New Roman"/>
                <a:ea typeface="Times New Roman"/>
                <a:cs typeface="Times New Roman"/>
                <a:sym typeface="Times New Roman"/>
              </a:defRPr>
            </a:pPr>
            <a:r>
              <a:t>Causes or effects?</a:t>
            </a:r>
          </a:p>
        </p:txBody>
      </p:sp>
      <p:sp>
        <p:nvSpPr>
          <p:cNvPr id="116" name="3:45"/>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3:45</a:t>
            </a:r>
          </a:p>
        </p:txBody>
      </p:sp>
      <p:pic>
        <p:nvPicPr>
          <p:cNvPr id="11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47901"/>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5130000" fill="hold"/>
                                        <p:tgtEl>
                                          <p:spTgt spid="1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Libertarianism</a:t>
            </a:r>
          </a:p>
        </p:txBody>
      </p:sp>
      <p:sp>
        <p:nvSpPr>
          <p:cNvPr id="122"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18484">
              <a:buSzTx/>
              <a:buNone/>
              <a:defRPr b="1" sz="1634">
                <a:latin typeface="+mj-lt"/>
                <a:ea typeface="+mj-ea"/>
                <a:cs typeface="+mj-cs"/>
                <a:sym typeface="Helvetica"/>
              </a:defRPr>
            </a:pPr>
            <a:r>
              <a:t>Britain before 1914 was close to the ultimate libertarian utopia:</a:t>
            </a:r>
            <a:endParaRPr>
              <a:latin typeface="Times New Roman"/>
              <a:ea typeface="Times New Roman"/>
              <a:cs typeface="Times New Roman"/>
              <a:sym typeface="Times New Roman"/>
            </a:endParaRPr>
          </a:p>
          <a:p>
            <a:pPr marL="167623" indent="-167623" defTabSz="318484">
              <a:buFontTx/>
              <a:defRPr sz="1634">
                <a:latin typeface="Times New Roman"/>
                <a:ea typeface="Times New Roman"/>
                <a:cs typeface="Times New Roman"/>
                <a:sym typeface="Times New Roman"/>
              </a:defRPr>
            </a:pPr>
            <a:r>
              <a:t>Its falling behind over 1870-1914 should have led libertarians to rethink much more than they have</a:t>
            </a:r>
          </a:p>
          <a:p>
            <a:pPr marL="167623" indent="-167623" defTabSz="318484">
              <a:buFontTx/>
              <a:defRPr sz="1634">
                <a:latin typeface="Times New Roman"/>
                <a:ea typeface="Times New Roman"/>
                <a:cs typeface="Times New Roman"/>
                <a:sym typeface="Times New Roman"/>
              </a:defRPr>
            </a:pPr>
            <a:r>
              <a:t>Apparently, economic preeminence in the twentieth century appears to have required much more than an initially-rich country and a laissez-faire economic policy</a:t>
            </a:r>
          </a:p>
          <a:p>
            <a:pPr lvl="1" marL="433028" indent="-167623" defTabSz="318484">
              <a:buFontTx/>
              <a:buChar char="•"/>
              <a:defRPr sz="1634">
                <a:latin typeface="Times New Roman"/>
                <a:ea typeface="Times New Roman"/>
                <a:cs typeface="Times New Roman"/>
                <a:sym typeface="Times New Roman"/>
              </a:defRPr>
            </a:pPr>
            <a:r>
              <a:t>A government willing to invest in education</a:t>
            </a:r>
          </a:p>
          <a:p>
            <a:pPr lvl="1" marL="433028" indent="-167623" defTabSz="318484">
              <a:buFontTx/>
              <a:buChar char="•"/>
              <a:defRPr sz="1634">
                <a:latin typeface="Times New Roman"/>
                <a:ea typeface="Times New Roman"/>
                <a:cs typeface="Times New Roman"/>
                <a:sym typeface="Times New Roman"/>
              </a:defRPr>
            </a:pPr>
            <a:r>
              <a:t>A government willing to invest to</a:t>
            </a:r>
            <a:r>
              <a:t> create a skilled labor force</a:t>
            </a:r>
          </a:p>
          <a:p>
            <a:pPr lvl="1" marL="433028" indent="-167623" defTabSz="318484">
              <a:buFontTx/>
              <a:buChar char="•"/>
              <a:defRPr sz="1634">
                <a:latin typeface="Times New Roman"/>
                <a:ea typeface="Times New Roman"/>
                <a:cs typeface="Times New Roman"/>
                <a:sym typeface="Times New Roman"/>
              </a:defRPr>
            </a:pPr>
            <a:r>
              <a:t>A government willing to invest to create </a:t>
            </a:r>
            <a:r>
              <a:t>a solid corps of technologically-trained engineers</a:t>
            </a:r>
          </a:p>
          <a:p>
            <a:pPr lvl="1" marL="433028" indent="-167623" defTabSz="318484">
              <a:buFontTx/>
              <a:buChar char="•"/>
              <a:defRPr sz="1634">
                <a:latin typeface="Times New Roman"/>
                <a:ea typeface="Times New Roman"/>
                <a:cs typeface="Times New Roman"/>
                <a:sym typeface="Times New Roman"/>
              </a:defRPr>
            </a:pPr>
            <a:r>
              <a:t>Financial institutions to channel savings into the domestic accumulation of the machines that embody industrial technology</a:t>
            </a:r>
          </a:p>
          <a:p>
            <a:pPr lvl="1" marL="433028" indent="-167623" defTabSz="318484">
              <a:buFontTx/>
              <a:buChar char="•"/>
              <a:defRPr sz="1634">
                <a:latin typeface="Times New Roman"/>
                <a:ea typeface="Times New Roman"/>
                <a:cs typeface="Times New Roman"/>
                <a:sym typeface="Times New Roman"/>
              </a:defRPr>
            </a:pPr>
            <a:r>
              <a:t>A labor movement eager to share in and not to block economic reorganization and technological change</a:t>
            </a:r>
          </a:p>
          <a:p>
            <a:pPr lvl="1" marL="433028" indent="-167623" defTabSz="318484">
              <a:buFontTx/>
              <a:buChar char="•"/>
              <a:defRPr sz="1634">
                <a:latin typeface="Times New Roman"/>
                <a:ea typeface="Times New Roman"/>
                <a:cs typeface="Times New Roman"/>
                <a:sym typeface="Times New Roman"/>
              </a:defRPr>
            </a:pPr>
            <a:r>
              <a:t>Modern business enterprises to take advantage of economies of scale and to translate scientiﬁc knowledge into productive engineering applications. </a:t>
            </a:r>
          </a:p>
          <a:p>
            <a:pPr marL="167623" indent="-167623" defTabSz="318484">
              <a:buFontTx/>
              <a:defRPr sz="1634">
                <a:latin typeface="Times New Roman"/>
                <a:ea typeface="Times New Roman"/>
                <a:cs typeface="Times New Roman"/>
                <a:sym typeface="Times New Roman"/>
              </a:defRPr>
            </a:pPr>
            <a:r>
              <a:t>In all of these Britain was deﬁcient. </a:t>
            </a:r>
          </a:p>
          <a:p>
            <a:pPr marL="167623" indent="-167623" defTabSz="318484">
              <a:buFontTx/>
              <a:defRPr sz="1634">
                <a:latin typeface="Times New Roman"/>
                <a:ea typeface="Times New Roman"/>
                <a:cs typeface="Times New Roman"/>
                <a:sym typeface="Times New Roman"/>
              </a:defRPr>
            </a:pPr>
            <a:r>
              <a:t>In all of these the United States was—by luck—abundant.</a:t>
            </a:r>
          </a:p>
        </p:txBody>
      </p:sp>
      <p:sp>
        <p:nvSpPr>
          <p:cNvPr id="123" name="1:07"/>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1:07</a:t>
            </a:r>
          </a:p>
        </p:txBody>
      </p:sp>
      <p:pic>
        <p:nvPicPr>
          <p:cNvPr id="12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9882" y="623794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871666" fill="hold"/>
                                        <p:tgtEl>
                                          <p:spTgt spid="1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80">
                <a:solidFill>
                  <a:srgbClr val="000080"/>
                </a:solidFill>
                <a:latin typeface="+mj-lt"/>
                <a:ea typeface="+mj-ea"/>
                <a:cs typeface="+mj-cs"/>
                <a:sym typeface="Helvetica"/>
              </a:defRPr>
            </a:lvl1pPr>
          </a:lstStyle>
          <a:p>
            <a:pPr/>
            <a:r>
              <a:t>Britain Responds to the Rise of the U.S.A.</a:t>
            </a:r>
          </a:p>
        </p:txBody>
      </p:sp>
      <p:sp>
        <p:nvSpPr>
          <p:cNvPr id="129"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292561">
              <a:buSzTx/>
              <a:buNone/>
              <a:defRPr b="1" sz="1501">
                <a:latin typeface="+mj-lt"/>
                <a:ea typeface="+mj-ea"/>
                <a:cs typeface="+mj-cs"/>
                <a:sym typeface="Helvetica"/>
              </a:defRPr>
            </a:pPr>
            <a:r>
              <a:t>Draw the rising superpower closer</a:t>
            </a:r>
            <a:endParaRPr>
              <a:latin typeface="Times New Roman"/>
              <a:ea typeface="Times New Roman"/>
              <a:cs typeface="Times New Roman"/>
              <a:sym typeface="Times New Roman"/>
            </a:endParaRPr>
          </a:p>
          <a:p>
            <a:pPr marL="153979" indent="-153979" defTabSz="292561">
              <a:buFontTx/>
              <a:defRPr sz="1501">
                <a:latin typeface="Times New Roman"/>
                <a:ea typeface="Times New Roman"/>
                <a:cs typeface="Times New Roman"/>
                <a:sym typeface="Times New Roman"/>
              </a:defRPr>
            </a:pPr>
            <a:r>
              <a:t>Make all kinds of ties: economic, cultural, social, and familial. </a:t>
            </a:r>
          </a:p>
          <a:p>
            <a:pPr marL="153979" indent="-153979" defTabSz="292561">
              <a:buFontTx/>
              <a:defRPr sz="1501">
                <a:latin typeface="Times New Roman"/>
                <a:ea typeface="Times New Roman"/>
                <a:cs typeface="Times New Roman"/>
                <a:sym typeface="Times New Roman"/>
              </a:defRPr>
            </a:pPr>
            <a:r>
              <a:t>Rhodes Scholarship</a:t>
            </a:r>
          </a:p>
          <a:p>
            <a:pPr marL="153979" indent="-153979" defTabSz="292561">
              <a:buFontTx/>
              <a:defRPr sz="1501">
                <a:latin typeface="Times New Roman"/>
                <a:ea typeface="Times New Roman"/>
                <a:cs typeface="Times New Roman"/>
                <a:sym typeface="Times New Roman"/>
              </a:defRPr>
            </a:pPr>
            <a:r>
              <a:t>Consider a migrant: Jennie Jerome (1854-1921)</a:t>
            </a:r>
          </a:p>
          <a:p>
            <a:pPr lvl="1" marL="397781" indent="-153979" defTabSz="292561">
              <a:buFontTx/>
              <a:buChar char="•"/>
              <a:defRPr sz="1501">
                <a:latin typeface="Times New Roman"/>
                <a:ea typeface="Times New Roman"/>
                <a:cs typeface="Times New Roman"/>
                <a:sym typeface="Times New Roman"/>
              </a:defRPr>
            </a:pPr>
            <a:r>
              <a:t>Daughter of New York financier Jennie Jerome,</a:t>
            </a:r>
          </a:p>
          <a:p>
            <a:pPr lvl="1" marL="397781" indent="-153979" defTabSz="292561">
              <a:buFontTx/>
              <a:buChar char="•"/>
              <a:defRPr sz="1501">
                <a:latin typeface="Times New Roman"/>
                <a:ea typeface="Times New Roman"/>
                <a:cs typeface="Times New Roman"/>
                <a:sym typeface="Times New Roman"/>
              </a:defRPr>
            </a:pPr>
            <a:r>
              <a:t>A reverse migration: from Brooklyn, New York, United States to Westminster, England to marry Lord Randolph Spencer-Churchill</a:t>
            </a:r>
          </a:p>
          <a:p>
            <a:pPr lvl="1" marL="397781" indent="-153979" defTabSz="292561">
              <a:buFontTx/>
              <a:buChar char="•"/>
              <a:defRPr sz="1501">
                <a:latin typeface="Times New Roman"/>
                <a:ea typeface="Times New Roman"/>
                <a:cs typeface="Times New Roman"/>
                <a:sym typeface="Times New Roman"/>
              </a:defRPr>
            </a:pPr>
            <a:r>
              <a:t>They became engaged in 1873 three days after their first meeting at a sailing regatta on the Isle of Wight. </a:t>
            </a:r>
          </a:p>
          <a:p>
            <a:pPr lvl="1" marL="397781" indent="-153979" defTabSz="292561">
              <a:buFontTx/>
              <a:buChar char="•"/>
              <a:defRPr sz="1501">
                <a:latin typeface="Times New Roman"/>
                <a:ea typeface="Times New Roman"/>
                <a:cs typeface="Times New Roman"/>
                <a:sym typeface="Times New Roman"/>
              </a:defRPr>
            </a:pPr>
            <a:r>
              <a:t>Marriage was then delayed for seven months while her father Leonard the financier and speculator and his father, John Winston, the seventh Duke of Marlborough, fenced…</a:t>
            </a:r>
          </a:p>
          <a:p>
            <a:pPr marL="153979" indent="-153979" defTabSz="292561">
              <a:buFontTx/>
              <a:defRPr sz="1501">
                <a:latin typeface="Times New Roman"/>
                <a:ea typeface="Times New Roman"/>
                <a:cs typeface="Times New Roman"/>
                <a:sym typeface="Times New Roman"/>
              </a:defRPr>
            </a:pPr>
            <a:r>
              <a:t>Jennie and Randolph’s son Winston Leonard Spencer Churchill (1874-1965) was born eight months after their marriage.</a:t>
            </a:r>
          </a:p>
          <a:p>
            <a:pPr marL="153979" indent="-153979" defTabSz="292561">
              <a:buFontTx/>
              <a:defRPr sz="1501">
                <a:latin typeface="Times New Roman"/>
                <a:ea typeface="Times New Roman"/>
                <a:cs typeface="Times New Roman"/>
                <a:sym typeface="Times New Roman"/>
              </a:defRPr>
            </a:pPr>
            <a:r>
              <a:t>The enfant terrible of British politics when young</a:t>
            </a:r>
          </a:p>
          <a:p>
            <a:pPr marL="153979" indent="-153979" defTabSz="292561">
              <a:buFontTx/>
              <a:defRPr sz="1501">
                <a:latin typeface="Times New Roman"/>
                <a:ea typeface="Times New Roman"/>
                <a:cs typeface="Times New Roman"/>
                <a:sym typeface="Times New Roman"/>
              </a:defRPr>
            </a:pPr>
            <a:r>
              <a:t>A disastrous British Chancellor the Exchequer</a:t>
            </a:r>
          </a:p>
          <a:p>
            <a:pPr marL="153979" indent="-153979" defTabSz="292561">
              <a:buFontTx/>
              <a:defRPr sz="1501">
                <a:latin typeface="Times New Roman"/>
                <a:ea typeface="Times New Roman"/>
                <a:cs typeface="Times New Roman"/>
                <a:sym typeface="Times New Roman"/>
              </a:defRPr>
            </a:pPr>
            <a:r>
              <a:t>Quite possibly a decisive factor in defeating the Nazis as British Prime Minister during World War II. </a:t>
            </a:r>
          </a:p>
          <a:p>
            <a:pPr marL="153979" indent="-153979" defTabSz="292561">
              <a:buFontTx/>
              <a:defRPr sz="1501">
                <a:latin typeface="Times New Roman"/>
                <a:ea typeface="Times New Roman"/>
                <a:cs typeface="Times New Roman"/>
                <a:sym typeface="Times New Roman"/>
              </a:defRPr>
            </a:pPr>
            <a:r>
              <a:t>Not least of Winston’s excellences as a wartime prime minister was that he was half-American.</a:t>
            </a:r>
          </a:p>
        </p:txBody>
      </p:sp>
      <p:sp>
        <p:nvSpPr>
          <p:cNvPr id="130" name="1:56"/>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1:56</a:t>
            </a:r>
          </a:p>
        </p:txBody>
      </p:sp>
      <p:pic>
        <p:nvPicPr>
          <p:cNvPr id="1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37941"/>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6010000" fill="hold"/>
                                        <p:tgtEl>
                                          <p:spTgt spid="1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20039">
              <a:defRPr sz="4200">
                <a:latin typeface="+mj-lt"/>
                <a:ea typeface="+mj-ea"/>
                <a:cs typeface="+mj-cs"/>
                <a:sym typeface="Helvetica"/>
              </a:defRPr>
            </a:lvl1pPr>
          </a:lstStyle>
          <a:p>
            <a:pPr/>
            <a:r>
              <a:t>Accounting for American Growth</a:t>
            </a:r>
          </a:p>
        </p:txBody>
      </p:sp>
      <p:sp>
        <p:nvSpPr>
          <p:cNvPr id="136"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237011">
              <a:spcBef>
                <a:spcPts val="500"/>
              </a:spcBef>
              <a:buSzTx/>
              <a:buNone/>
              <a:defRPr b="1" sz="1216">
                <a:latin typeface="+mj-lt"/>
                <a:ea typeface="+mj-ea"/>
                <a:cs typeface="+mj-cs"/>
                <a:sym typeface="Helvetica"/>
              </a:defRPr>
            </a:pPr>
            <a:r>
              <a:t>In 1870 the focus of economic growth crossed the Atlantic to America</a:t>
            </a:r>
            <a:endParaRPr>
              <a:latin typeface="Times New Roman"/>
              <a:ea typeface="Times New Roman"/>
              <a:cs typeface="Times New Roman"/>
              <a:sym typeface="Times New Roman"/>
            </a:endParaRPr>
          </a:p>
          <a:p>
            <a:pPr marL="124743" indent="-124743" defTabSz="237011">
              <a:spcBef>
                <a:spcPts val="500"/>
              </a:spcBef>
              <a:buFontTx/>
              <a:defRPr sz="1216">
                <a:latin typeface="Times New Roman"/>
                <a:ea typeface="Times New Roman"/>
                <a:cs typeface="Times New Roman"/>
                <a:sym typeface="Times New Roman"/>
              </a:defRPr>
            </a:pPr>
            <a:r>
              <a:t>In 1869 the United States had 35 million people in it, at an average measured economic standard of living of some $1,600 year-2008 dollars per year</a:t>
            </a:r>
          </a:p>
          <a:p>
            <a:pPr marL="124743" indent="-124743" defTabSz="237011">
              <a:spcBef>
                <a:spcPts val="500"/>
              </a:spcBef>
              <a:buFontTx/>
              <a:defRPr sz="1216">
                <a:latin typeface="Times New Roman"/>
                <a:ea typeface="Times New Roman"/>
                <a:cs typeface="Times New Roman"/>
                <a:sym typeface="Times New Roman"/>
              </a:defRPr>
            </a:pPr>
            <a:r>
              <a:t>At least two-thirds farmers or other small-town rural dwellers. </a:t>
            </a:r>
          </a:p>
          <a:p>
            <a:pPr marL="124743" indent="-124743" defTabSz="237011">
              <a:spcBef>
                <a:spcPts val="500"/>
              </a:spcBef>
              <a:buFontTx/>
              <a:defRPr sz="1216">
                <a:latin typeface="Times New Roman"/>
                <a:ea typeface="Times New Roman"/>
                <a:cs typeface="Times New Roman"/>
                <a:sym typeface="Times New Roman"/>
              </a:defRPr>
            </a:pPr>
            <a:r>
              <a:t>By 1929 farming and other small-town rural dwellers were down to one-eighth of the population</a:t>
            </a:r>
          </a:p>
          <a:p>
            <a:pPr marL="124743" indent="-124743" defTabSz="237011">
              <a:spcBef>
                <a:spcPts val="500"/>
              </a:spcBef>
              <a:buFontTx/>
              <a:defRPr sz="1216">
                <a:latin typeface="Times New Roman"/>
                <a:ea typeface="Times New Roman"/>
                <a:cs typeface="Times New Roman"/>
                <a:sym typeface="Times New Roman"/>
              </a:defRPr>
            </a:pPr>
            <a:r>
              <a:t>America had 122 million people in it</a:t>
            </a:r>
          </a:p>
          <a:p>
            <a:pPr marL="124743" indent="-124743" defTabSz="237011">
              <a:spcBef>
                <a:spcPts val="500"/>
              </a:spcBef>
              <a:buFontTx/>
              <a:defRPr sz="1216">
                <a:latin typeface="Times New Roman"/>
                <a:ea typeface="Times New Roman"/>
                <a:cs typeface="Times New Roman"/>
                <a:sym typeface="Times New Roman"/>
              </a:defRPr>
            </a:pPr>
            <a:r>
              <a:t>The average measured economic standard of living was some $6,000 year-2008 dollars per year. </a:t>
            </a:r>
          </a:p>
          <a:p>
            <a:pPr marL="124743" indent="-124743" defTabSz="237011">
              <a:spcBef>
                <a:spcPts val="500"/>
              </a:spcBef>
              <a:buFontTx/>
              <a:defRPr sz="1216">
                <a:latin typeface="Times New Roman"/>
                <a:ea typeface="Times New Roman"/>
                <a:cs typeface="Times New Roman"/>
                <a:sym typeface="Times New Roman"/>
              </a:defRPr>
            </a:pPr>
            <a:r>
              <a:t>These give us growth rates of 1.9% per year for the population of the country and of 2.1% per year for output per capita</a:t>
            </a:r>
          </a:p>
          <a:p>
            <a:pPr marL="124743" indent="-124743" defTabSz="237011">
              <a:spcBef>
                <a:spcPts val="500"/>
              </a:spcBef>
              <a:buFontTx/>
              <a:defRPr sz="1216">
                <a:latin typeface="Times New Roman"/>
                <a:ea typeface="Times New Roman"/>
                <a:cs typeface="Times New Roman"/>
                <a:sym typeface="Times New Roman"/>
              </a:defRPr>
            </a:pPr>
            <a:r>
              <a:t>Sources of America’s twentieth-century exceptionalism:</a:t>
            </a:r>
          </a:p>
          <a:p>
            <a:pPr lvl="1" marL="322253" indent="-124743" defTabSz="237011">
              <a:spcBef>
                <a:spcPts val="500"/>
              </a:spcBef>
              <a:buFontTx/>
              <a:buChar char="•"/>
              <a:defRPr sz="1216">
                <a:latin typeface="Times New Roman"/>
                <a:ea typeface="Times New Roman"/>
                <a:cs typeface="Times New Roman"/>
                <a:sym typeface="Times New Roman"/>
              </a:defRPr>
            </a:pPr>
            <a:r>
              <a:t>The scale of the country</a:t>
            </a:r>
          </a:p>
          <a:p>
            <a:pPr lvl="1" marL="322253" indent="-124743" defTabSz="237011">
              <a:spcBef>
                <a:spcPts val="500"/>
              </a:spcBef>
              <a:buFontTx/>
              <a:buChar char="•"/>
              <a:defRPr sz="1216">
                <a:latin typeface="Times New Roman"/>
                <a:ea typeface="Times New Roman"/>
                <a:cs typeface="Times New Roman"/>
                <a:sym typeface="Times New Roman"/>
              </a:defRPr>
            </a:pPr>
            <a:r>
              <a:t>The rise of modern management. </a:t>
            </a:r>
          </a:p>
          <a:p>
            <a:pPr lvl="1" marL="322253" indent="-124743" defTabSz="237011">
              <a:spcBef>
                <a:spcPts val="500"/>
              </a:spcBef>
              <a:buFontTx/>
              <a:buChar char="•"/>
              <a:defRPr sz="1216">
                <a:latin typeface="Times New Roman"/>
                <a:ea typeface="Times New Roman"/>
                <a:cs typeface="Times New Roman"/>
                <a:sym typeface="Times New Roman"/>
              </a:defRPr>
            </a:pPr>
            <a:r>
              <a:t>Mass production: the continent-wide market.</a:t>
            </a:r>
          </a:p>
          <a:p>
            <a:pPr lvl="1" marL="322253" indent="-124743" defTabSz="237011">
              <a:spcBef>
                <a:spcPts val="500"/>
              </a:spcBef>
              <a:buFontTx/>
              <a:buChar char="•"/>
              <a:defRPr sz="1216">
                <a:latin typeface="Times New Roman"/>
                <a:ea typeface="Times New Roman"/>
                <a:cs typeface="Times New Roman"/>
                <a:sym typeface="Times New Roman"/>
              </a:defRPr>
            </a:pPr>
            <a:r>
              <a:t>Gavin Wright and others have stressed the crucial role played by natural resources</a:t>
            </a:r>
          </a:p>
          <a:p>
            <a:pPr lvl="2" marL="709958" indent="-124743" defTabSz="237011">
              <a:spcBef>
                <a:spcPts val="500"/>
              </a:spcBef>
              <a:buFontTx/>
              <a:defRPr sz="1216">
                <a:latin typeface="Times New Roman"/>
                <a:ea typeface="Times New Roman"/>
                <a:cs typeface="Times New Roman"/>
                <a:sym typeface="Times New Roman"/>
              </a:defRPr>
            </a:pPr>
            <a:r>
              <a:t>The links between a resource-rich economy and the “American system” of manufactures, relying on standardization, attempts to make interchangeable parts, heavy use of machinery—and wasteful use of natural resources like materials and energy. </a:t>
            </a:r>
          </a:p>
          <a:p>
            <a:pPr lvl="1" marL="322253" indent="-124743" defTabSz="237011">
              <a:spcBef>
                <a:spcPts val="500"/>
              </a:spcBef>
              <a:buFontTx/>
              <a:buChar char="•"/>
              <a:defRPr sz="1216">
                <a:latin typeface="Times New Roman"/>
                <a:ea typeface="Times New Roman"/>
                <a:cs typeface="Times New Roman"/>
                <a:sym typeface="Times New Roman"/>
              </a:defRPr>
            </a:pPr>
            <a:r>
              <a:t>In the twentieth century this American system was to lead straight to the possibilities of mass production</a:t>
            </a:r>
          </a:p>
          <a:p>
            <a:pPr lvl="1" marL="322253" indent="-124743" defTabSz="237011">
              <a:spcBef>
                <a:spcPts val="500"/>
              </a:spcBef>
              <a:buFontTx/>
              <a:buChar char="•"/>
              <a:defRPr sz="1216">
                <a:latin typeface="Times New Roman"/>
                <a:ea typeface="Times New Roman"/>
                <a:cs typeface="Times New Roman"/>
                <a:sym typeface="Times New Roman"/>
              </a:defRPr>
            </a:pPr>
            <a:r>
              <a:t>Myopic choices lucky enough generate further technological externalities.</a:t>
            </a:r>
          </a:p>
          <a:p>
            <a:pPr marL="124743" indent="-124743" defTabSz="237011">
              <a:spcBef>
                <a:spcPts val="500"/>
              </a:spcBef>
              <a:buFontTx/>
              <a:defRPr sz="1216">
                <a:latin typeface="Times New Roman"/>
                <a:ea typeface="Times New Roman"/>
                <a:cs typeface="Times New Roman"/>
                <a:sym typeface="Times New Roman"/>
              </a:defRPr>
            </a:pPr>
            <a:r>
              <a:t>All of these flowed together. And the end result was a United States that had a remarkable degree of technological and industrial dominance over the rest of the world for much of the twentieth century. </a:t>
            </a:r>
          </a:p>
        </p:txBody>
      </p:sp>
      <p:sp>
        <p:nvSpPr>
          <p:cNvPr id="137" name="2:52"/>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2:52</a:t>
            </a:r>
          </a:p>
        </p:txBody>
      </p:sp>
      <p:pic>
        <p:nvPicPr>
          <p:cNvPr id="13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921" y="623794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2073333" fill="hold"/>
                                        <p:tgtEl>
                                          <p:spTgt spid="1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29184">
              <a:defRPr sz="4320">
                <a:solidFill>
                  <a:srgbClr val="000080"/>
                </a:solidFill>
                <a:latin typeface="+mj-lt"/>
                <a:ea typeface="+mj-ea"/>
                <a:cs typeface="+mj-cs"/>
                <a:sym typeface="Helvetica"/>
              </a:defRPr>
            </a:lvl1pPr>
          </a:lstStyle>
          <a:p>
            <a:pPr/>
            <a:r>
              <a:t>America: Settlement to Civil War</a:t>
            </a:r>
          </a:p>
        </p:txBody>
      </p:sp>
      <p:sp>
        <p:nvSpPr>
          <p:cNvPr id="143"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70331">
              <a:spcBef>
                <a:spcPts val="900"/>
              </a:spcBef>
              <a:buSzTx/>
              <a:buNone/>
              <a:defRPr b="1" sz="1900">
                <a:latin typeface="+mj-lt"/>
                <a:ea typeface="+mj-ea"/>
                <a:cs typeface="+mj-cs"/>
                <a:sym typeface="Helvetica"/>
              </a:defRPr>
            </a:pPr>
            <a:r>
              <a:t>The United States in its first century: conquering natural resources:</a:t>
            </a:r>
            <a:endParaRPr>
              <a:latin typeface="Times New Roman"/>
              <a:ea typeface="Times New Roman"/>
              <a:cs typeface="Times New Roman"/>
              <a:sym typeface="Times New Roman"/>
            </a:endParaRPr>
          </a:p>
          <a:p>
            <a:pPr marL="194910" indent="-194910" defTabSz="370331">
              <a:spcBef>
                <a:spcPts val="900"/>
              </a:spcBef>
              <a:buFontTx/>
              <a:defRPr sz="1900">
                <a:latin typeface="Times New Roman"/>
                <a:ea typeface="Times New Roman"/>
                <a:cs typeface="Times New Roman"/>
                <a:sym typeface="Times New Roman"/>
              </a:defRPr>
            </a:pPr>
            <a:r>
              <a:t>European settlement of the region that was to become the United States started in earnest around 1650 as three groups—religious fanatics, canny traders, and simple conquistadores—converged on the region</a:t>
            </a:r>
          </a:p>
          <a:p>
            <a:pPr marL="194910" indent="-194910" defTabSz="370331">
              <a:spcBef>
                <a:spcPts val="900"/>
              </a:spcBef>
              <a:buFontTx/>
              <a:defRPr sz="1900">
                <a:latin typeface="Times New Roman"/>
                <a:ea typeface="Times New Roman"/>
                <a:cs typeface="Times New Roman"/>
                <a:sym typeface="Times New Roman"/>
              </a:defRPr>
            </a:pPr>
            <a:r>
              <a:t>The American colonists soon found themselves rich by pre-industrial standards—perhaps twice as rich as their predecessors and compatriots back in northwestern Europe</a:t>
            </a:r>
          </a:p>
          <a:p>
            <a:pPr marL="194910" indent="-194910" defTabSz="370331">
              <a:spcBef>
                <a:spcPts val="900"/>
              </a:spcBef>
              <a:buFontTx/>
              <a:defRPr sz="1900">
                <a:latin typeface="Times New Roman"/>
                <a:ea typeface="Times New Roman"/>
                <a:cs typeface="Times New Roman"/>
                <a:sym typeface="Times New Roman"/>
              </a:defRPr>
            </a:pPr>
            <a:r>
              <a:t>Between 1790 and 1860 the population of the United States grew from 4 million to 31 million</a:t>
            </a:r>
          </a:p>
          <a:p>
            <a:pPr marL="194910" indent="-194910" defTabSz="370331">
              <a:spcBef>
                <a:spcPts val="900"/>
              </a:spcBef>
              <a:buFontTx/>
              <a:defRPr sz="1900">
                <a:latin typeface="Times New Roman"/>
                <a:ea typeface="Times New Roman"/>
                <a:cs typeface="Times New Roman"/>
                <a:sym typeface="Times New Roman"/>
              </a:defRPr>
            </a:pPr>
            <a:r>
              <a:t>Average living standards roughly doubled</a:t>
            </a:r>
          </a:p>
          <a:p>
            <a:pPr marL="194910" indent="-194910" defTabSz="370331">
              <a:spcBef>
                <a:spcPts val="900"/>
              </a:spcBef>
              <a:buFontTx/>
              <a:defRPr sz="1900">
                <a:latin typeface="Times New Roman"/>
                <a:ea typeface="Times New Roman"/>
                <a:cs typeface="Times New Roman"/>
                <a:sym typeface="Times New Roman"/>
              </a:defRPr>
            </a:pPr>
            <a:r>
              <a:t>A rate of growth of real production per worker of 1.0% per year from 1790 to 1860 </a:t>
            </a:r>
          </a:p>
          <a:p>
            <a:pPr marL="194910" indent="-194910" defTabSz="370331">
              <a:spcBef>
                <a:spcPts val="900"/>
              </a:spcBef>
              <a:buFontTx/>
              <a:defRPr sz="1900">
                <a:latin typeface="Times New Roman"/>
                <a:ea typeface="Times New Roman"/>
                <a:cs typeface="Times New Roman"/>
                <a:sym typeface="Times New Roman"/>
              </a:defRPr>
            </a:pPr>
            <a:r>
              <a:t>Accompanied by a rate of population growth of 3.0% per year</a:t>
            </a:r>
          </a:p>
        </p:txBody>
      </p:sp>
      <p:sp>
        <p:nvSpPr>
          <p:cNvPr id="144" name="3:22"/>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3:22</a:t>
            </a:r>
          </a:p>
        </p:txBody>
      </p:sp>
      <p:pic>
        <p:nvPicPr>
          <p:cNvPr id="1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922" y="62678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516666" fill="hold"/>
                                        <p:tgtEl>
                                          <p:spTgt spid="1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80">
                <a:solidFill>
                  <a:srgbClr val="000080"/>
                </a:solidFill>
                <a:latin typeface="+mj-lt"/>
                <a:ea typeface="+mj-ea"/>
                <a:cs typeface="+mj-cs"/>
                <a:sym typeface="Helvetica"/>
              </a:defRPr>
            </a:lvl1pPr>
          </a:lstStyle>
          <a:p>
            <a:pPr/>
            <a:r>
              <a:t>What If the U.S.A. Had Been Penned East of the Appalachians?</a:t>
            </a:r>
          </a:p>
        </p:txBody>
      </p:sp>
      <p:sp>
        <p:nvSpPr>
          <p:cNvPr id="150"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25891">
              <a:buSzTx/>
              <a:buNone/>
              <a:defRPr b="1" sz="1671">
                <a:latin typeface="+mj-lt"/>
                <a:ea typeface="+mj-ea"/>
                <a:cs typeface="+mj-cs"/>
                <a:sym typeface="Helvetica"/>
              </a:defRPr>
            </a:pPr>
            <a:r>
              <a:t>Britain back then had the fastest labor efficiency growth: perhaps 0.6% per year</a:t>
            </a:r>
            <a:endParaRPr>
              <a:latin typeface="Times New Roman"/>
              <a:ea typeface="Times New Roman"/>
              <a:cs typeface="Times New Roman"/>
              <a:sym typeface="Times New Roman"/>
            </a:endParaRPr>
          </a:p>
          <a:p>
            <a:pPr marL="171521" indent="-171521" defTabSz="325891">
              <a:buFontTx/>
              <a:defRPr sz="1671">
                <a:latin typeface="Times New Roman"/>
                <a:ea typeface="Times New Roman"/>
                <a:cs typeface="Times New Roman"/>
                <a:sym typeface="Times New Roman"/>
              </a:defRPr>
            </a:pPr>
            <a:r>
              <a:t>Let’s assume it was equal in America. </a:t>
            </a:r>
          </a:p>
          <a:p>
            <a:pPr marL="171521" indent="-171521" defTabSz="325891">
              <a:buFontTx/>
              <a:defRPr sz="1671">
                <a:latin typeface="Times New Roman"/>
                <a:ea typeface="Times New Roman"/>
                <a:cs typeface="Times New Roman"/>
                <a:sym typeface="Times New Roman"/>
              </a:defRPr>
            </a:pPr>
            <a:r>
              <a:t>Then available natural resources per worker must have been growing at 1.8% per year. </a:t>
            </a:r>
          </a:p>
          <a:p>
            <a:pPr marL="171521" indent="-171521" defTabSz="325891">
              <a:buFontTx/>
              <a:defRPr sz="1671">
                <a:latin typeface="Times New Roman"/>
                <a:ea typeface="Times New Roman"/>
                <a:cs typeface="Times New Roman"/>
                <a:sym typeface="Times New Roman"/>
              </a:defRPr>
            </a:pPr>
            <a:r>
              <a:t>With a 3% per year population growth rate</a:t>
            </a:r>
          </a:p>
          <a:p>
            <a:pPr marL="171521" indent="-171521" defTabSz="325891">
              <a:buFontTx/>
              <a:defRPr sz="1671">
                <a:latin typeface="Times New Roman"/>
                <a:ea typeface="Times New Roman"/>
                <a:cs typeface="Times New Roman"/>
                <a:sym typeface="Times New Roman"/>
              </a:defRPr>
            </a:pPr>
            <a:r>
              <a:t>Available natural resources were growing at 5% per year. </a:t>
            </a:r>
          </a:p>
          <a:p>
            <a:pPr marL="171521" indent="-171521" defTabSz="325891">
              <a:buFontTx/>
              <a:defRPr sz="1671">
                <a:latin typeface="Times New Roman"/>
                <a:ea typeface="Times New Roman"/>
                <a:cs typeface="Times New Roman"/>
                <a:sym typeface="Times New Roman"/>
              </a:defRPr>
            </a:pPr>
            <a:r>
              <a:t>How? Westward expansion</a:t>
            </a:r>
          </a:p>
          <a:p>
            <a:pPr lvl="1" marL="443098" indent="-171521" defTabSz="325891">
              <a:buFontTx/>
              <a:buChar char="•"/>
              <a:defRPr sz="1671">
                <a:latin typeface="Times New Roman"/>
                <a:ea typeface="Times New Roman"/>
                <a:cs typeface="Times New Roman"/>
                <a:sym typeface="Times New Roman"/>
              </a:defRPr>
            </a:pPr>
            <a:r>
              <a:t>Suppose that the U.S. had been penned up behind the Appalachians from independence on</a:t>
            </a:r>
          </a:p>
          <a:p>
            <a:pPr lvl="2" marL="976193" indent="-171521" defTabSz="325891">
              <a:buFontTx/>
              <a:defRPr sz="1671">
                <a:latin typeface="Times New Roman"/>
                <a:ea typeface="Times New Roman"/>
                <a:cs typeface="Times New Roman"/>
                <a:sym typeface="Times New Roman"/>
              </a:defRPr>
            </a:pPr>
            <a:r>
              <a:t>As in some counterfactual alternate-history novel in which Britain arms the trans-Appalachian Amerindians with firearms and tactical advisors</a:t>
            </a:r>
          </a:p>
          <a:p>
            <a:pPr lvl="1" marL="443098" indent="-171521" defTabSz="325891">
              <a:buFontTx/>
              <a:buChar char="•"/>
              <a:defRPr sz="1671">
                <a:latin typeface="Times New Roman"/>
                <a:ea typeface="Times New Roman"/>
                <a:cs typeface="Times New Roman"/>
                <a:sym typeface="Times New Roman"/>
              </a:defRPr>
            </a:pPr>
            <a:r>
              <a:t>With a –3.0% per year for the growth rate of resources per capita, American living standards would have fallen at 0.6% per year throughout the first two-thirds of the nineteenth century.</a:t>
            </a:r>
          </a:p>
          <a:p>
            <a:pPr lvl="1" marL="443098" indent="-171521" defTabSz="325891">
              <a:buFontTx/>
              <a:buChar char="•"/>
              <a:defRPr sz="1671">
                <a:latin typeface="Times New Roman"/>
                <a:ea typeface="Times New Roman"/>
                <a:cs typeface="Times New Roman"/>
                <a:sym typeface="Times New Roman"/>
              </a:defRPr>
            </a:pPr>
            <a:r>
              <a:t>That’s a lot like the nineteenth-century experience of China (although starting from a higher living-standard base)</a:t>
            </a:r>
          </a:p>
          <a:p>
            <a:pPr lvl="1" marL="443098" indent="-171521" defTabSz="325891">
              <a:buFontTx/>
              <a:buChar char="•"/>
              <a:defRPr sz="1671">
                <a:latin typeface="Times New Roman"/>
                <a:ea typeface="Times New Roman"/>
                <a:cs typeface="Times New Roman"/>
                <a:sym typeface="Times New Roman"/>
              </a:defRPr>
            </a:pPr>
            <a:r>
              <a:t>The history of the United States in the years up to the Civil War is a history of transportation improvements, of westwards settlement, and of conquest, genocide, and Amerindian removal</a:t>
            </a:r>
          </a:p>
        </p:txBody>
      </p:sp>
      <p:sp>
        <p:nvSpPr>
          <p:cNvPr id="151" name="2:30"/>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2:30</a:t>
            </a:r>
          </a:p>
        </p:txBody>
      </p:sp>
      <p:pic>
        <p:nvPicPr>
          <p:cNvPr id="15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9882" y="62578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5466666" fill="hold"/>
                                        <p:tgtEl>
                                          <p:spTgt spid="1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97179">
              <a:defRPr sz="3900">
                <a:solidFill>
                  <a:srgbClr val="000080"/>
                </a:solidFill>
                <a:latin typeface="+mj-lt"/>
                <a:ea typeface="+mj-ea"/>
                <a:cs typeface="+mj-cs"/>
                <a:sym typeface="Helvetica"/>
              </a:defRPr>
            </a:lvl1pPr>
          </a:lstStyle>
          <a:p>
            <a:pPr/>
            <a:r>
              <a:t>American Growth: Civil War to 1929</a:t>
            </a:r>
          </a:p>
        </p:txBody>
      </p:sp>
      <p:sp>
        <p:nvSpPr>
          <p:cNvPr id="157"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59221">
              <a:spcBef>
                <a:spcPts val="800"/>
              </a:spcBef>
              <a:buSzTx/>
              <a:buNone/>
              <a:defRPr b="1" sz="1843">
                <a:latin typeface="+mj-lt"/>
                <a:ea typeface="+mj-ea"/>
                <a:cs typeface="+mj-cs"/>
                <a:sym typeface="Helvetica"/>
              </a:defRPr>
            </a:pPr>
            <a:r>
              <a:t>Come 1870: the frontier is closed</a:t>
            </a:r>
            <a:endParaRPr>
              <a:latin typeface="Times New Roman"/>
              <a:ea typeface="Times New Roman"/>
              <a:cs typeface="Times New Roman"/>
              <a:sym typeface="Times New Roman"/>
            </a:endParaRPr>
          </a:p>
          <a:p>
            <a:pPr marL="189063" indent="-189063" defTabSz="359221">
              <a:spcBef>
                <a:spcPts val="800"/>
              </a:spcBef>
              <a:buFontTx/>
              <a:defRPr sz="1843">
                <a:latin typeface="Times New Roman"/>
                <a:ea typeface="Times New Roman"/>
                <a:cs typeface="Times New Roman"/>
                <a:sym typeface="Times New Roman"/>
              </a:defRPr>
            </a:pPr>
            <a:r>
              <a:t>The focus of American growth shifted from expansion and resources to industrialization</a:t>
            </a:r>
          </a:p>
          <a:p>
            <a:pPr marL="189063" indent="-189063" defTabSz="359221">
              <a:spcBef>
                <a:spcPts val="800"/>
              </a:spcBef>
              <a:buFontTx/>
              <a:defRPr sz="1843">
                <a:latin typeface="Times New Roman"/>
                <a:ea typeface="Times New Roman"/>
                <a:cs typeface="Times New Roman"/>
                <a:sym typeface="Times New Roman"/>
              </a:defRPr>
            </a:pPr>
            <a:r>
              <a:t>Movement to the factory rather than the westward farm frontier</a:t>
            </a:r>
          </a:p>
          <a:p>
            <a:pPr marL="189063" indent="-189063" defTabSz="359221">
              <a:spcBef>
                <a:spcPts val="800"/>
              </a:spcBef>
              <a:buFontTx/>
              <a:defRPr sz="1843">
                <a:latin typeface="Times New Roman"/>
                <a:ea typeface="Times New Roman"/>
                <a:cs typeface="Times New Roman"/>
                <a:sym typeface="Times New Roman"/>
              </a:defRPr>
            </a:pPr>
            <a:r>
              <a:t>Even farming became an industrial occupation</a:t>
            </a:r>
          </a:p>
          <a:p>
            <a:pPr marL="189063" indent="-189063" defTabSz="359221">
              <a:spcBef>
                <a:spcPts val="800"/>
              </a:spcBef>
              <a:buFontTx/>
              <a:defRPr sz="1843">
                <a:latin typeface="Times New Roman"/>
                <a:ea typeface="Times New Roman"/>
                <a:cs typeface="Times New Roman"/>
                <a:sym typeface="Times New Roman"/>
              </a:defRPr>
            </a:pPr>
            <a:r>
              <a:t>it was not innovation all by itself that made American prosperity increase so rapidly from 1870 to 1929. </a:t>
            </a:r>
          </a:p>
          <a:p>
            <a:pPr lvl="1" marL="488415" indent="-189063" defTabSz="359221">
              <a:spcBef>
                <a:spcPts val="800"/>
              </a:spcBef>
              <a:buFontTx/>
              <a:buChar char="•"/>
              <a:defRPr sz="1843">
                <a:latin typeface="Times New Roman"/>
                <a:ea typeface="Times New Roman"/>
                <a:cs typeface="Times New Roman"/>
                <a:sym typeface="Times New Roman"/>
              </a:defRPr>
            </a:pPr>
            <a:r>
              <a:t>It took enormous habits of thrift and thus of capital accumulation as well. </a:t>
            </a:r>
          </a:p>
          <a:p>
            <a:pPr lvl="1" marL="488415" indent="-189063" defTabSz="359221">
              <a:spcBef>
                <a:spcPts val="800"/>
              </a:spcBef>
              <a:buFontTx/>
              <a:buChar char="•"/>
              <a:defRPr sz="1843">
                <a:latin typeface="Times New Roman"/>
                <a:ea typeface="Times New Roman"/>
                <a:cs typeface="Times New Roman"/>
                <a:sym typeface="Times New Roman"/>
              </a:defRPr>
            </a:pPr>
            <a:r>
              <a:t>The inventions mattered</a:t>
            </a:r>
          </a:p>
          <a:p>
            <a:pPr lvl="1" marL="488415" indent="-189063" defTabSz="359221">
              <a:spcBef>
                <a:spcPts val="800"/>
              </a:spcBef>
              <a:buFontTx/>
              <a:buChar char="•"/>
              <a:defRPr sz="1843">
                <a:latin typeface="Times New Roman"/>
                <a:ea typeface="Times New Roman"/>
                <a:cs typeface="Times New Roman"/>
                <a:sym typeface="Times New Roman"/>
              </a:defRPr>
            </a:pPr>
            <a:r>
              <a:t>So did the culture among the rich of saving for a rainy day.</a:t>
            </a:r>
          </a:p>
          <a:p>
            <a:pPr lvl="1" marL="488415" indent="-189063" defTabSz="359221">
              <a:spcBef>
                <a:spcPts val="800"/>
              </a:spcBef>
              <a:buFontTx/>
              <a:buChar char="•"/>
              <a:defRPr sz="1843">
                <a:latin typeface="Times New Roman"/>
                <a:ea typeface="Times New Roman"/>
                <a:cs typeface="Times New Roman"/>
                <a:sym typeface="Times New Roman"/>
              </a:defRPr>
            </a:pPr>
            <a:r>
              <a:t>Perhaps, though, invention was necessary if not sufficient. </a:t>
            </a:r>
          </a:p>
          <a:p>
            <a:pPr lvl="1" marL="488415" indent="-189063" defTabSz="359221">
              <a:spcBef>
                <a:spcPts val="800"/>
              </a:spcBef>
              <a:buFontTx/>
              <a:buChar char="•"/>
              <a:defRPr sz="1843">
                <a:latin typeface="Times New Roman"/>
                <a:ea typeface="Times New Roman"/>
                <a:cs typeface="Times New Roman"/>
                <a:sym typeface="Times New Roman"/>
              </a:defRPr>
            </a:pPr>
            <a:r>
              <a:t>In the absence of the new, modern, industrial technologies, where could you have invested your savings—in what enterprises and capital goods could they have found a place?</a:t>
            </a:r>
          </a:p>
        </p:txBody>
      </p:sp>
      <p:sp>
        <p:nvSpPr>
          <p:cNvPr id="158" name="4:00"/>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4:00</a:t>
            </a:r>
          </a:p>
        </p:txBody>
      </p:sp>
      <p:pic>
        <p:nvPicPr>
          <p:cNvPr id="15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961" y="629770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2926666"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latin typeface="+mj-lt"/>
                <a:ea typeface="+mj-ea"/>
                <a:cs typeface="+mj-cs"/>
                <a:sym typeface="Helvetica"/>
              </a:defRPr>
            </a:lvl1pPr>
          </a:lstStyle>
          <a:p>
            <a:pPr/>
            <a:r>
              <a:t>Coronavirus!</a:t>
            </a:r>
          </a:p>
        </p:txBody>
      </p:sp>
      <p:sp>
        <p:nvSpPr>
          <p:cNvPr id="49"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defTabSz="299968">
              <a:buSzTx/>
              <a:buNone/>
              <a:defRPr b="1" sz="1539">
                <a:latin typeface="+mj-lt"/>
                <a:ea typeface="+mj-ea"/>
                <a:cs typeface="+mj-cs"/>
                <a:sym typeface="Helvetica"/>
              </a:defRPr>
            </a:pPr>
            <a:r>
              <a:t>Calls are Carol Christ’s…</a:t>
            </a:r>
          </a:p>
          <a:p>
            <a:pPr marL="157877" indent="-157877" defTabSz="299968">
              <a:buFontTx/>
              <a:defRPr sz="1539">
                <a:latin typeface="Times New Roman"/>
                <a:ea typeface="Times New Roman"/>
                <a:cs typeface="Times New Roman"/>
                <a:sym typeface="Times New Roman"/>
              </a:defRPr>
            </a:pPr>
            <a:r>
              <a:t>That said:</a:t>
            </a:r>
          </a:p>
          <a:p>
            <a:pPr lvl="1" marL="617219" indent="-205740" defTabSz="299968">
              <a:buFontTx/>
              <a:buAutoNum type="arabicPeriod" startAt="1"/>
              <a:defRPr sz="1539">
                <a:latin typeface="Times New Roman"/>
                <a:ea typeface="Times New Roman"/>
                <a:cs typeface="Times New Roman"/>
                <a:sym typeface="Times New Roman"/>
              </a:defRPr>
            </a:pPr>
            <a:r>
              <a:t>If you are coughing and sneezing, stay home! Email me and we will give you extra-credit points…</a:t>
            </a:r>
          </a:p>
          <a:p>
            <a:pPr lvl="1" marL="617219" indent="-205740" defTabSz="299968">
              <a:buFontTx/>
              <a:buAutoNum type="arabicPeriod" startAt="1"/>
              <a:defRPr sz="1539">
                <a:latin typeface="Times New Roman"/>
                <a:ea typeface="Times New Roman"/>
                <a:cs typeface="Times New Roman"/>
                <a:sym typeface="Times New Roman"/>
              </a:defRPr>
            </a:pPr>
            <a:r>
              <a:t>Otherwise, there are powerful herd-animal benefits to coming to lecture</a:t>
            </a:r>
          </a:p>
          <a:p>
            <a:pPr lvl="1" marL="617219" indent="-205740" defTabSz="299968">
              <a:buFontTx/>
              <a:buAutoNum type="arabicPeriod" startAt="1"/>
              <a:defRPr sz="1539">
                <a:latin typeface="Times New Roman"/>
                <a:ea typeface="Times New Roman"/>
                <a:cs typeface="Times New Roman"/>
                <a:sym typeface="Times New Roman"/>
              </a:defRPr>
            </a:pPr>
            <a:r>
              <a:t>(&amp; to talking about course material with your friends: you need to convince your brain that these concepts are useful, &amp; it should keep them)</a:t>
            </a:r>
          </a:p>
          <a:p>
            <a:pPr lvl="1" marL="617219" indent="-205740" defTabSz="299968">
              <a:buFontTx/>
              <a:buAutoNum type="arabicPeriod" startAt="1"/>
              <a:defRPr sz="1539">
                <a:latin typeface="Times New Roman"/>
                <a:ea typeface="Times New Roman"/>
                <a:cs typeface="Times New Roman"/>
                <a:sym typeface="Times New Roman"/>
              </a:defRPr>
            </a:pPr>
            <a:r>
              <a:t>Washington State has been doing an intensive flu screening, so they know stuff:</a:t>
            </a:r>
          </a:p>
          <a:p>
            <a:pPr lvl="2" marL="771525" indent="-154304" defTabSz="299968">
              <a:buFontTx/>
              <a:defRPr sz="1539">
                <a:latin typeface="Times New Roman"/>
                <a:ea typeface="Times New Roman"/>
                <a:cs typeface="Times New Roman"/>
                <a:sym typeface="Times New Roman"/>
              </a:defRPr>
            </a:pPr>
            <a:r>
              <a:t>They guess: 1 in 1500 people in WA has coronavirus right now</a:t>
            </a:r>
          </a:p>
          <a:p>
            <a:pPr lvl="2" marL="771525" indent="-154304" defTabSz="299968">
              <a:buFontTx/>
              <a:defRPr sz="1539">
                <a:latin typeface="Times New Roman"/>
                <a:ea typeface="Times New Roman"/>
                <a:cs typeface="Times New Roman"/>
                <a:sym typeface="Times New Roman"/>
              </a:defRPr>
            </a:pPr>
            <a:r>
              <a:t>Half of them have no symptoms</a:t>
            </a:r>
          </a:p>
          <a:p>
            <a:pPr lvl="2" marL="771525" indent="-154304" defTabSz="299968">
              <a:buFontTx/>
              <a:defRPr sz="1539">
                <a:latin typeface="Times New Roman"/>
                <a:ea typeface="Times New Roman"/>
                <a:cs typeface="Times New Roman"/>
                <a:sym typeface="Times New Roman"/>
              </a:defRPr>
            </a:pPr>
            <a:r>
              <a:t>Asymptomatic transmission means that we cannot contain this without shutting society down</a:t>
            </a:r>
          </a:p>
          <a:p>
            <a:pPr lvl="2" marL="771525" indent="-154304" defTabSz="299968">
              <a:buFontTx/>
              <a:defRPr sz="1539">
                <a:latin typeface="Times New Roman"/>
                <a:ea typeface="Times New Roman"/>
                <a:cs typeface="Times New Roman"/>
                <a:sym typeface="Times New Roman"/>
              </a:defRPr>
            </a:pPr>
            <a:r>
              <a:t>Cases doubling every 5 days</a:t>
            </a:r>
          </a:p>
          <a:p>
            <a:pPr lvl="2" marL="771525" indent="-154304" defTabSz="299968">
              <a:buFontTx/>
              <a:defRPr sz="1539">
                <a:latin typeface="Times New Roman"/>
                <a:ea typeface="Times New Roman"/>
                <a:cs typeface="Times New Roman"/>
                <a:sym typeface="Times New Roman"/>
              </a:defRPr>
            </a:pPr>
            <a:r>
              <a:t>Means that by the end of March 1 in 45 people in WA will have it…</a:t>
            </a:r>
          </a:p>
          <a:p>
            <a:pPr lvl="2" marL="771525" indent="-154304" defTabSz="299968">
              <a:buFontTx/>
              <a:defRPr sz="1539">
                <a:latin typeface="Times New Roman"/>
                <a:ea typeface="Times New Roman"/>
                <a:cs typeface="Times New Roman"/>
                <a:sym typeface="Times New Roman"/>
              </a:defRPr>
            </a:pPr>
            <a:r>
              <a:t>April will be epidemic month</a:t>
            </a:r>
          </a:p>
          <a:p>
            <a:pPr lvl="2" marL="771525" indent="-154304" defTabSz="299968">
              <a:buFontTx/>
              <a:defRPr sz="1539">
                <a:latin typeface="Times New Roman"/>
                <a:ea typeface="Times New Roman"/>
                <a:cs typeface="Times New Roman"/>
                <a:sym typeface="Times New Roman"/>
              </a:defRPr>
            </a:pPr>
            <a:r>
              <a:t>In the end, 30%-70% of us will test positive</a:t>
            </a:r>
          </a:p>
          <a:p>
            <a:pPr lvl="2" marL="771525" indent="-154304" defTabSz="299968">
              <a:buFontTx/>
              <a:defRPr sz="1539">
                <a:latin typeface="Times New Roman"/>
                <a:ea typeface="Times New Roman"/>
                <a:cs typeface="Times New Roman"/>
                <a:sym typeface="Times New Roman"/>
              </a:defRPr>
            </a:pPr>
            <a:r>
              <a:t>&amp;, worldwide, 20 million people are likely to be dead</a:t>
            </a:r>
          </a:p>
          <a:p>
            <a:pPr lvl="2" marL="771525" indent="-154304" defTabSz="299968">
              <a:buFontTx/>
              <a:defRPr sz="1539">
                <a:latin typeface="Times New Roman"/>
                <a:ea typeface="Times New Roman"/>
                <a:cs typeface="Times New Roman"/>
                <a:sym typeface="Times New Roman"/>
              </a:defRPr>
            </a:pPr>
            <a:r>
              <a:t>Our hope is to stretch out this process as long as possible, so that health providers are not totally overwhelmed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79475">
              <a:defRPr sz="4980">
                <a:solidFill>
                  <a:srgbClr val="000080"/>
                </a:solidFill>
                <a:latin typeface="+mj-lt"/>
                <a:ea typeface="+mj-ea"/>
                <a:cs typeface="+mj-cs"/>
                <a:sym typeface="Helvetica"/>
              </a:defRPr>
            </a:lvl1pPr>
          </a:lstStyle>
          <a:p>
            <a:pPr/>
            <a:r>
              <a:t>American Growth: Inclusion</a:t>
            </a:r>
          </a:p>
        </p:txBody>
      </p:sp>
      <p:sp>
        <p:nvSpPr>
          <p:cNvPr id="164"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37001">
              <a:spcBef>
                <a:spcPts val="800"/>
              </a:spcBef>
              <a:buSzTx/>
              <a:buNone/>
              <a:defRPr b="1" sz="1729">
                <a:latin typeface="+mj-lt"/>
                <a:ea typeface="+mj-ea"/>
                <a:cs typeface="+mj-cs"/>
                <a:sym typeface="Helvetica"/>
              </a:defRPr>
            </a:pPr>
            <a:r>
              <a:t>Even poor children went to school in America</a:t>
            </a:r>
            <a:endParaRPr>
              <a:latin typeface="Times New Roman"/>
              <a:ea typeface="Times New Roman"/>
              <a:cs typeface="Times New Roman"/>
              <a:sym typeface="Times New Roman"/>
            </a:endParaRPr>
          </a:p>
          <a:p>
            <a:pPr marL="177369" indent="-177369" defTabSz="337001">
              <a:spcBef>
                <a:spcPts val="800"/>
              </a:spcBef>
              <a:buFontTx/>
              <a:defRPr sz="1729">
                <a:latin typeface="Times New Roman"/>
                <a:ea typeface="Times New Roman"/>
                <a:cs typeface="Times New Roman"/>
                <a:sym typeface="Times New Roman"/>
              </a:defRPr>
            </a:pPr>
            <a:r>
              <a:t>Fundamental equality of citizenship</a:t>
            </a:r>
          </a:p>
          <a:p>
            <a:pPr marL="177369" indent="-177369" defTabSz="337001">
              <a:spcBef>
                <a:spcPts val="800"/>
              </a:spcBef>
              <a:buFontTx/>
              <a:defRPr sz="1729">
                <a:latin typeface="Times New Roman"/>
                <a:ea typeface="Times New Roman"/>
                <a:cs typeface="Times New Roman"/>
                <a:sym typeface="Times New Roman"/>
              </a:defRPr>
            </a:pPr>
            <a:r>
              <a:t>Making the creation of a literate, numerate citizenry a high priority</a:t>
            </a:r>
          </a:p>
          <a:p>
            <a:pPr lvl="1" marL="458204" indent="-177369" defTabSz="337001">
              <a:spcBef>
                <a:spcPts val="800"/>
              </a:spcBef>
              <a:buFontTx/>
              <a:buChar char="•"/>
              <a:defRPr sz="1729">
                <a:latin typeface="Times New Roman"/>
                <a:ea typeface="Times New Roman"/>
                <a:cs typeface="Times New Roman"/>
                <a:sym typeface="Times New Roman"/>
              </a:defRPr>
            </a:pPr>
            <a:r>
              <a:t>Encouraging those with richer backgrounds, better preparations, and quicker or better trained minds to go on to higher education</a:t>
            </a:r>
          </a:p>
          <a:p>
            <a:pPr lvl="1" marL="458204" indent="-177369" defTabSz="337001">
              <a:spcBef>
                <a:spcPts val="800"/>
              </a:spcBef>
              <a:buFontTx/>
              <a:buChar char="•"/>
              <a:defRPr sz="1729">
                <a:latin typeface="Times New Roman"/>
                <a:ea typeface="Times New Roman"/>
                <a:cs typeface="Times New Roman"/>
                <a:sym typeface="Times New Roman"/>
              </a:defRPr>
            </a:pPr>
            <a:r>
              <a:t>Land grant colleges</a:t>
            </a:r>
          </a:p>
          <a:p>
            <a:pPr lvl="1" marL="458204" indent="-177369" defTabSz="337001">
              <a:spcBef>
                <a:spcPts val="800"/>
              </a:spcBef>
              <a:buFontTx/>
              <a:buChar char="•"/>
              <a:defRPr sz="1729">
                <a:latin typeface="Times New Roman"/>
                <a:ea typeface="Times New Roman"/>
                <a:cs typeface="Times New Roman"/>
                <a:sym typeface="Times New Roman"/>
              </a:defRPr>
            </a:pPr>
            <a:r>
              <a:t>Industrialists and others soon found the higher quality of their workforce more than making up for the taxes to support mass secondary and higher education. </a:t>
            </a:r>
          </a:p>
          <a:p>
            <a:pPr lvl="1" marL="458204" indent="-177369" defTabSz="337001">
              <a:spcBef>
                <a:spcPts val="800"/>
              </a:spcBef>
              <a:buFontTx/>
              <a:buChar char="•"/>
              <a:defRPr sz="1729">
                <a:latin typeface="Times New Roman"/>
                <a:ea typeface="Times New Roman"/>
                <a:cs typeface="Times New Roman"/>
                <a:sym typeface="Times New Roman"/>
              </a:defRPr>
            </a:pPr>
            <a:r>
              <a:t>The U.S.’s edge in education was a powerful factor in giving the U.S. an edge in productivity</a:t>
            </a:r>
          </a:p>
          <a:p>
            <a:pPr lvl="1" marL="458204" indent="-177369" defTabSz="337001">
              <a:spcBef>
                <a:spcPts val="800"/>
              </a:spcBef>
              <a:buFontTx/>
              <a:buChar char="•"/>
              <a:defRPr sz="1729">
                <a:latin typeface="Times New Roman"/>
                <a:ea typeface="Times New Roman"/>
                <a:cs typeface="Times New Roman"/>
                <a:sym typeface="Times New Roman"/>
              </a:defRPr>
            </a:pPr>
            <a:r>
              <a:t>Germany’s edge in education was a powerful factor in giving Germany an edge in industrial competitiveness also. </a:t>
            </a:r>
          </a:p>
          <a:p>
            <a:pPr lvl="1" marL="458204" indent="-177369" defTabSz="337001">
              <a:spcBef>
                <a:spcPts val="800"/>
              </a:spcBef>
              <a:buFontTx/>
              <a:buChar char="•"/>
              <a:defRPr sz="1729">
                <a:latin typeface="Times New Roman"/>
                <a:ea typeface="Times New Roman"/>
                <a:cs typeface="Times New Roman"/>
                <a:sym typeface="Times New Roman"/>
              </a:defRPr>
            </a:pPr>
            <a:r>
              <a:t>In the United States in 1910 some 355,000 were attending college, making up nearly ﬁve percent of their age cohort. </a:t>
            </a:r>
          </a:p>
          <a:p>
            <a:pPr lvl="1" marL="458204" indent="-177369" defTabSz="337001">
              <a:spcBef>
                <a:spcPts val="800"/>
              </a:spcBef>
              <a:buFontTx/>
              <a:buChar char="•"/>
              <a:defRPr sz="1729">
                <a:latin typeface="Times New Roman"/>
                <a:ea typeface="Times New Roman"/>
                <a:cs typeface="Times New Roman"/>
                <a:sym typeface="Times New Roman"/>
              </a:defRPr>
            </a:pPr>
            <a:r>
              <a:t>In Germany in 1910 some 1,000,000 students were enrolled in post-elementary education.</a:t>
            </a:r>
          </a:p>
        </p:txBody>
      </p:sp>
      <p:sp>
        <p:nvSpPr>
          <p:cNvPr id="165" name="1:10"/>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1:10</a:t>
            </a:r>
          </a:p>
        </p:txBody>
      </p:sp>
      <p:pic>
        <p:nvPicPr>
          <p:cNvPr id="16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961" y="628774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880000"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42900">
              <a:defRPr sz="4500">
                <a:solidFill>
                  <a:srgbClr val="000080"/>
                </a:solidFill>
                <a:latin typeface="+mj-lt"/>
                <a:ea typeface="+mj-ea"/>
                <a:cs typeface="+mj-cs"/>
                <a:sym typeface="Helvetica"/>
              </a:defRPr>
            </a:lvl1pPr>
          </a:lstStyle>
          <a:p>
            <a:pPr/>
            <a:r>
              <a:t>American Growth: Immigration</a:t>
            </a:r>
          </a:p>
        </p:txBody>
      </p:sp>
      <p:sp>
        <p:nvSpPr>
          <p:cNvPr id="171"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59221">
              <a:spcBef>
                <a:spcPts val="800"/>
              </a:spcBef>
              <a:buSzTx/>
              <a:buNone/>
              <a:defRPr b="1" sz="1843">
                <a:latin typeface="+mj-lt"/>
                <a:ea typeface="+mj-ea"/>
                <a:cs typeface="+mj-cs"/>
                <a:sym typeface="Helvetica"/>
              </a:defRPr>
            </a:pPr>
            <a:r>
              <a:t>America very good at turning people into Americans</a:t>
            </a:r>
            <a:endParaRPr>
              <a:latin typeface="Times New Roman"/>
              <a:ea typeface="Times New Roman"/>
              <a:cs typeface="Times New Roman"/>
              <a:sym typeface="Times New Roman"/>
            </a:endParaRPr>
          </a:p>
          <a:p>
            <a:pPr marL="189063" indent="-189063" defTabSz="359221">
              <a:spcBef>
                <a:spcPts val="800"/>
              </a:spcBef>
              <a:buFontTx/>
              <a:defRPr sz="1843">
                <a:latin typeface="Times New Roman"/>
                <a:ea typeface="Times New Roman"/>
                <a:cs typeface="Times New Roman"/>
                <a:sym typeface="Times New Roman"/>
              </a:defRPr>
            </a:pPr>
            <a:r>
              <a:t>Consider: In 1860 the United States had a full-citizen population—i.e., Caucasian English speakers whom the government regarded as worth educating—of 25 million, </a:t>
            </a:r>
          </a:p>
          <a:p>
            <a:pPr marL="189063" indent="-189063" defTabSz="359221">
              <a:spcBef>
                <a:spcPts val="800"/>
              </a:spcBef>
              <a:buFontTx/>
              <a:defRPr sz="1843">
                <a:latin typeface="Times New Roman"/>
                <a:ea typeface="Times New Roman"/>
                <a:cs typeface="Times New Roman"/>
                <a:sym typeface="Times New Roman"/>
              </a:defRPr>
            </a:pPr>
            <a:r>
              <a:t>Britain and its Dominions had a full-citizen population of 32 million. </a:t>
            </a:r>
          </a:p>
          <a:p>
            <a:pPr marL="189063" indent="-189063" defTabSz="359221">
              <a:spcBef>
                <a:spcPts val="800"/>
              </a:spcBef>
              <a:buFontTx/>
              <a:defRPr sz="1843">
                <a:latin typeface="Times New Roman"/>
                <a:ea typeface="Times New Roman"/>
                <a:cs typeface="Times New Roman"/>
                <a:sym typeface="Times New Roman"/>
              </a:defRPr>
            </a:pPr>
            <a:r>
              <a:t>By 1940 things had changed: 117 million full-citizen Americans; 76 million full-citizens in Britain and the Dominions. </a:t>
            </a:r>
          </a:p>
          <a:p>
            <a:pPr marL="189063" indent="-189063" defTabSz="359221">
              <a:spcBef>
                <a:spcPts val="800"/>
              </a:spcBef>
              <a:buFontTx/>
              <a:defRPr sz="1843">
                <a:latin typeface="Times New Roman"/>
                <a:ea typeface="Times New Roman"/>
                <a:cs typeface="Times New Roman"/>
                <a:sym typeface="Times New Roman"/>
              </a:defRPr>
            </a:pPr>
            <a:r>
              <a:t>But if we look at the pro-rata descendants of the full citizens of 1860, we see numbers of roughly 50 and 65 million, advantage Britain and the Dominions. </a:t>
            </a:r>
          </a:p>
          <a:p>
            <a:pPr marL="189063" indent="-189063" defTabSz="359221">
              <a:spcBef>
                <a:spcPts val="800"/>
              </a:spcBef>
              <a:buFontTx/>
              <a:defRPr sz="1843">
                <a:latin typeface="Times New Roman"/>
                <a:ea typeface="Times New Roman"/>
                <a:cs typeface="Times New Roman"/>
                <a:sym typeface="Times New Roman"/>
              </a:defRPr>
            </a:pPr>
            <a:r>
              <a:t>Up to 1924 New York welcomed all comers from Europe and the Middle East</a:t>
            </a:r>
          </a:p>
          <a:p>
            <a:pPr marL="189063" indent="-189063" defTabSz="359221">
              <a:spcBef>
                <a:spcPts val="800"/>
              </a:spcBef>
              <a:buFontTx/>
              <a:defRPr sz="1843">
                <a:latin typeface="Times New Roman"/>
                <a:ea typeface="Times New Roman"/>
                <a:cs typeface="Times New Roman"/>
                <a:sym typeface="Times New Roman"/>
              </a:defRPr>
            </a:pPr>
            <a:r>
              <a:t>London and the Dominions were only welcoming to northern European Protestants. </a:t>
            </a:r>
          </a:p>
          <a:p>
            <a:pPr marL="189063" indent="-189063" defTabSz="359221">
              <a:spcBef>
                <a:spcPts val="800"/>
              </a:spcBef>
              <a:buFontTx/>
              <a:defRPr sz="1843">
                <a:latin typeface="Times New Roman"/>
                <a:ea typeface="Times New Roman"/>
                <a:cs typeface="Times New Roman"/>
                <a:sym typeface="Times New Roman"/>
              </a:defRPr>
            </a:pPr>
            <a:r>
              <a:t>There is a counterfactual in which the British Empire of the late 1800s is more interested in turning Jews, Poles, Italians, Romanians, and even Turks into Britons or Australians or Canadians. </a:t>
            </a:r>
          </a:p>
          <a:p>
            <a:pPr marL="189063" indent="-189063" defTabSz="359221">
              <a:spcBef>
                <a:spcPts val="800"/>
              </a:spcBef>
              <a:buFontTx/>
              <a:defRPr sz="1843">
                <a:latin typeface="Times New Roman"/>
                <a:ea typeface="Times New Roman"/>
                <a:cs typeface="Times New Roman"/>
                <a:sym typeface="Times New Roman"/>
              </a:defRPr>
            </a:pPr>
            <a:r>
              <a:t>That world would have been a much more London-centered world for much, much longer</a:t>
            </a:r>
          </a:p>
        </p:txBody>
      </p:sp>
      <p:sp>
        <p:nvSpPr>
          <p:cNvPr id="172" name="1:30"/>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1:30</a:t>
            </a:r>
          </a:p>
        </p:txBody>
      </p:sp>
      <p:pic>
        <p:nvPicPr>
          <p:cNvPr id="17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9804" y="62578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3236666" fill="hold"/>
                                        <p:tgtEl>
                                          <p:spTgt spid="1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15468">
              <a:defRPr sz="4140">
                <a:solidFill>
                  <a:srgbClr val="000080"/>
                </a:solidFill>
                <a:latin typeface="+mj-lt"/>
                <a:ea typeface="+mj-ea"/>
                <a:cs typeface="+mj-cs"/>
                <a:sym typeface="Helvetica"/>
              </a:defRPr>
            </a:lvl1pPr>
          </a:lstStyle>
          <a:p>
            <a:pPr/>
            <a:r>
              <a:t>American The Forge of the Future</a:t>
            </a:r>
          </a:p>
        </p:txBody>
      </p:sp>
      <p:sp>
        <p:nvSpPr>
          <p:cNvPr id="178"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59221">
              <a:spcBef>
                <a:spcPts val="800"/>
              </a:spcBef>
              <a:buSzTx/>
              <a:buNone/>
              <a:defRPr b="1" sz="1843">
                <a:latin typeface="+mj-lt"/>
                <a:ea typeface="+mj-ea"/>
                <a:cs typeface="+mj-cs"/>
                <a:sym typeface="Helvetica"/>
              </a:defRPr>
            </a:pPr>
            <a:r>
              <a:t>The United States in the twentieth century was the country where people looked to see the shape of the future</a:t>
            </a:r>
            <a:r>
              <a:rPr>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189063" indent="-189063" defTabSz="359221">
              <a:spcBef>
                <a:spcPts val="800"/>
              </a:spcBef>
              <a:buFontTx/>
              <a:defRPr sz="1843">
                <a:latin typeface="Times New Roman"/>
                <a:ea typeface="Times New Roman"/>
                <a:cs typeface="Times New Roman"/>
                <a:sym typeface="Times New Roman"/>
              </a:defRPr>
            </a:pPr>
            <a:r>
              <a:t>Lev Bronstein in New York</a:t>
            </a:r>
          </a:p>
          <a:p>
            <a:pPr lvl="1" marL="488415" indent="-189063" defTabSz="359221">
              <a:spcBef>
                <a:spcPts val="800"/>
              </a:spcBef>
              <a:buFontTx/>
              <a:buChar char="•"/>
              <a:defRPr sz="1843">
                <a:latin typeface="Times New Roman"/>
                <a:ea typeface="Times New Roman"/>
                <a:cs typeface="Times New Roman"/>
                <a:sym typeface="Times New Roman"/>
              </a:defRPr>
            </a:pPr>
            <a:r>
              <a:t>“Rented an apartment in a workers’ district, and furnished it on the installment plan. That apartment, at eighteen dollars a month, was equipped with all sorts of conveniences that we Europeans were quite unused to: electric lights, gas cooking-range, bath, telephone, automatic service-elevator, and even a chute for the garbage.These things completely won the boys over to New York. For a time the telephone was their main interest; we had not had this mysterious instrument either in Vienna or Paris…..</a:t>
            </a:r>
          </a:p>
          <a:p>
            <a:pPr lvl="1" marL="488415" indent="-189063" defTabSz="359221">
              <a:spcBef>
                <a:spcPts val="800"/>
              </a:spcBef>
              <a:buFontTx/>
              <a:buChar char="•"/>
              <a:defRPr sz="1843">
                <a:latin typeface="Times New Roman"/>
                <a:ea typeface="Times New Roman"/>
                <a:cs typeface="Times New Roman"/>
                <a:sym typeface="Times New Roman"/>
              </a:defRPr>
            </a:pPr>
            <a:r>
              <a:t>“The children had new friends. The closest was the chauffeur of Dr. M. The doctor’s wife took my wife and the boys out driving... the chauffeur was a magician, a titan, a superman! With a wave of his hand, he made the machine obey his slightest command. To sit beside him was the supreme delight…”</a:t>
            </a:r>
          </a:p>
          <a:p>
            <a:pPr lvl="1" marL="488415" indent="-189063" defTabSz="359221">
              <a:spcBef>
                <a:spcPts val="800"/>
              </a:spcBef>
              <a:buFontTx/>
              <a:buChar char="•"/>
              <a:defRPr sz="1843">
                <a:latin typeface="Times New Roman"/>
                <a:ea typeface="Times New Roman"/>
                <a:cs typeface="Times New Roman"/>
                <a:sym typeface="Times New Roman"/>
              </a:defRPr>
            </a:pPr>
            <a:r>
              <a:t>“I was leaving for Europe, with the feeling of a man who has had only a peek into the furnace where the future is being forged…"</a:t>
            </a:r>
          </a:p>
        </p:txBody>
      </p:sp>
      <p:sp>
        <p:nvSpPr>
          <p:cNvPr id="179" name="4:30"/>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4:30</a:t>
            </a:r>
          </a:p>
        </p:txBody>
      </p:sp>
      <p:pic>
        <p:nvPicPr>
          <p:cNvPr id="18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2678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485000" fill="hold"/>
                                        <p:tgtEl>
                                          <p:spTgt spid="1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llen: Spread of Industrialization"/>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Allen: Spread of Industrialization</a:t>
            </a:r>
          </a:p>
        </p:txBody>
      </p:sp>
      <p:sp>
        <p:nvSpPr>
          <p:cNvPr id="185" name="Robert Allen (2017): The Industrial Revolution: A Very Short Introduction &lt;https://delong.typepad.com/files/allen-industrial.pdf&gt;, chs. 3, 5-6:…"/>
          <p:cNvSpPr txBox="1"/>
          <p:nvPr>
            <p:ph type="body" sz="half" idx="4294967295"/>
          </p:nvPr>
        </p:nvSpPr>
        <p:spPr>
          <a:xfrm>
            <a:off x="277663" y="1270000"/>
            <a:ext cx="3631058"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Western Europe: 12% in the 18th century to 28% in 1913 </a:t>
            </a:r>
            <a:endParaRPr b="0"/>
          </a:p>
          <a:p>
            <a:pPr marL="151597" indent="-151597" defTabSz="288036">
              <a:buFontTx/>
              <a:defRPr b="1" sz="1512">
                <a:latin typeface="Times New Roman"/>
                <a:ea typeface="Times New Roman"/>
                <a:cs typeface="Times New Roman"/>
                <a:sym typeface="Times New Roman"/>
              </a:defRPr>
            </a:pPr>
            <a:r>
              <a:rPr b="0"/>
              <a:t>North America: Less than 1% in the 18th century to 47% in 1953 </a:t>
            </a:r>
            <a:endParaRPr b="0"/>
          </a:p>
          <a:p>
            <a:pPr marL="151597" indent="-151597" defTabSz="288036">
              <a:buFontTx/>
              <a:defRPr b="1" sz="1512">
                <a:latin typeface="Times New Roman"/>
                <a:ea typeface="Times New Roman"/>
                <a:cs typeface="Times New Roman"/>
                <a:sym typeface="Times New Roman"/>
              </a:defRPr>
            </a:pPr>
            <a:r>
              <a:rPr b="0"/>
              <a:t>The Pacific Rim share dropped from 4 per cent to 2 per cent in the early 19th century, but then increased to 5 percent in the first half of the 20th century. By 2006, these countries were producing 17 per cent of the world’s manufactures </a:t>
            </a:r>
            <a:endParaRPr b="0"/>
          </a:p>
          <a:p>
            <a:pPr marL="151597" indent="-151597" defTabSz="288036">
              <a:buFontTx/>
              <a:defRPr b="1" sz="1512">
                <a:latin typeface="Times New Roman"/>
                <a:ea typeface="Times New Roman"/>
                <a:cs typeface="Times New Roman"/>
                <a:sym typeface="Times New Roman"/>
              </a:defRPr>
            </a:pPr>
            <a:r>
              <a:rPr b="0"/>
              <a:t>China in 1953 at 2% of manufacturing was at its all time low. 9 per cent in 2006. 25 per cent in 2013 </a:t>
            </a:r>
            <a:endParaRPr b="0"/>
          </a:p>
          <a:p>
            <a:pPr marL="151597" indent="-151597" defTabSz="288036">
              <a:buFontTx/>
              <a:defRPr b="1" sz="1512">
                <a:latin typeface="Times New Roman"/>
                <a:ea typeface="Times New Roman"/>
                <a:cs typeface="Times New Roman"/>
                <a:sym typeface="Times New Roman"/>
              </a:defRPr>
            </a:pPr>
            <a:r>
              <a:rPr b="0"/>
              <a:t>The Indian subcontinent: 2% of the world’s manufactures in 1973 and only 3% in 2013 </a:t>
            </a:r>
          </a:p>
        </p:txBody>
      </p:sp>
      <p:pic>
        <p:nvPicPr>
          <p:cNvPr id="186" name="Image" descr="Image"/>
          <p:cNvPicPr>
            <a:picLocks noChangeAspect="0"/>
          </p:cNvPicPr>
          <p:nvPr/>
        </p:nvPicPr>
        <p:blipFill>
          <a:blip r:embed="rId3">
            <a:extLst/>
          </a:blip>
          <a:stretch>
            <a:fillRect/>
          </a:stretch>
        </p:blipFill>
        <p:spPr>
          <a:xfrm>
            <a:off x="3908720" y="1270000"/>
            <a:ext cx="4941444" cy="5327883"/>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American Ascendancy"/>
          <p:cNvSpPr txBox="1"/>
          <p:nvPr>
            <p:ph type="body" sz="half" idx="4294967295"/>
          </p:nvPr>
        </p:nvSpPr>
        <p:spPr>
          <a:xfrm>
            <a:off x="277663" y="1267122"/>
            <a:ext cx="8572501" cy="2089923"/>
          </a:xfrm>
          <a:prstGeom prst="rect">
            <a:avLst/>
          </a:prstGeom>
        </p:spPr>
        <p:txBody>
          <a:bodyPr>
            <a:normAutofit fontScale="100000" lnSpcReduction="0"/>
          </a:bodyPr>
          <a:lstStyle>
            <a:lvl1pPr marL="0" indent="0">
              <a:spcBef>
                <a:spcPts val="1200"/>
              </a:spcBef>
              <a:buSzTx/>
              <a:buFontTx/>
              <a:buNone/>
              <a:defRPr b="1" sz="3000">
                <a:latin typeface="+mj-lt"/>
                <a:ea typeface="+mj-ea"/>
                <a:cs typeface="+mj-cs"/>
                <a:sym typeface="Helvetica"/>
              </a:defRPr>
            </a:lvl1pPr>
          </a:lstStyle>
          <a:p>
            <a:pPr/>
            <a:r>
              <a:t>American Ascendancy</a:t>
            </a:r>
          </a:p>
        </p:txBody>
      </p:sp>
      <p:sp>
        <p:nvSpPr>
          <p:cNvPr id="189"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90"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91"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192"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Big Ideas: Lecture 13: American Ascendan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13: American Ascendancy</a:t>
            </a:r>
          </a:p>
        </p:txBody>
      </p:sp>
      <p:sp>
        <p:nvSpPr>
          <p:cNvPr id="195" name="Takeaways from this class:"/>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this class: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Catch Our Breath…"/>
          <p:cNvSpPr txBox="1"/>
          <p:nvPr>
            <p:ph type="title"/>
          </p:nvPr>
        </p:nvSpPr>
        <p:spPr>
          <a:xfrm>
            <a:off x="276457" y="-1"/>
            <a:ext cx="8572501" cy="1270001"/>
          </a:xfrm>
          <a:prstGeom prst="rect">
            <a:avLst/>
          </a:prstGeom>
        </p:spPr>
        <p:txBody>
          <a:bodyPr/>
          <a:lstStyle/>
          <a:p>
            <a:pPr/>
            <a:r>
              <a:t>Catch Our Breath…</a:t>
            </a:r>
          </a:p>
        </p:txBody>
      </p:sp>
      <p:sp>
        <p:nvSpPr>
          <p:cNvPr id="198"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9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Notes"/>
          <p:cNvSpPr txBox="1"/>
          <p:nvPr>
            <p:ph type="title"/>
          </p:nvPr>
        </p:nvSpPr>
        <p:spPr>
          <a:xfrm>
            <a:off x="276457" y="-1"/>
            <a:ext cx="8572501" cy="1270001"/>
          </a:xfrm>
          <a:prstGeom prst="rect">
            <a:avLst/>
          </a:prstGeom>
        </p:spPr>
        <p:txBody>
          <a:bodyPr/>
          <a:lstStyle/>
          <a:p>
            <a:pPr/>
            <a:r>
              <a:t>Notes</a:t>
            </a:r>
          </a:p>
        </p:txBody>
      </p:sp>
      <p:sp>
        <p:nvSpPr>
          <p:cNvPr id="203"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04"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eviews…"/>
          <p:cNvSpPr txBox="1"/>
          <p:nvPr>
            <p:ph type="title"/>
          </p:nvPr>
        </p:nvSpPr>
        <p:spPr>
          <a:xfrm>
            <a:off x="276457" y="-1"/>
            <a:ext cx="8572501" cy="1270001"/>
          </a:xfrm>
          <a:prstGeom prst="rect">
            <a:avLst/>
          </a:prstGeom>
        </p:spPr>
        <p:txBody>
          <a:bodyPr/>
          <a:lstStyle/>
          <a:p>
            <a:pPr/>
            <a:r>
              <a:t>Reviews…</a:t>
            </a:r>
          </a:p>
        </p:txBody>
      </p:sp>
      <p:sp>
        <p:nvSpPr>
          <p:cNvPr id="208"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0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1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213"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214"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Lecture 13:…"/>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13:</a:t>
            </a:r>
          </a:p>
          <a:p>
            <a:pPr defTabSz="406908">
              <a:defRPr sz="5340"/>
            </a:pPr>
            <a:r>
              <a:t>3.5. American Ascendancy</a:t>
            </a:r>
          </a:p>
        </p:txBody>
      </p:sp>
      <p:sp>
        <p:nvSpPr>
          <p:cNvPr id="52"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402336">
              <a:spcBef>
                <a:spcPts val="1000"/>
              </a:spcBef>
              <a:buSzTx/>
              <a:buFontTx/>
              <a:buNone/>
              <a:defRPr b="1" sz="3168">
                <a:latin typeface="+mj-lt"/>
                <a:ea typeface="+mj-ea"/>
                <a:cs typeface="+mj-cs"/>
                <a:sym typeface="Helvetica"/>
              </a:defRPr>
            </a:pPr>
          </a:p>
          <a:p>
            <a:pPr marL="0" indent="0" algn="ctr" defTabSz="402336">
              <a:spcBef>
                <a:spcPts val="1000"/>
              </a:spcBef>
              <a:buSzTx/>
              <a:buFontTx/>
              <a:buNone/>
              <a:defRPr b="1" sz="3168">
                <a:latin typeface="+mj-lt"/>
                <a:ea typeface="+mj-ea"/>
                <a:cs typeface="+mj-cs"/>
                <a:sym typeface="Helvetica"/>
              </a:defRPr>
            </a:pPr>
            <a:r>
              <a:t>Brad DeLong</a:t>
            </a:r>
          </a:p>
          <a:p>
            <a:pPr marL="0" indent="0" algn="ctr" defTabSz="402336">
              <a:spcBef>
                <a:spcPts val="1000"/>
              </a:spcBef>
              <a:buSzTx/>
              <a:buFontTx/>
              <a:buNone/>
              <a:defRPr sz="2112">
                <a:latin typeface="+mj-lt"/>
                <a:ea typeface="+mj-ea"/>
                <a:cs typeface="+mj-cs"/>
                <a:sym typeface="Helvetica"/>
              </a:defRPr>
            </a:pPr>
            <a:r>
              <a:t>Department of Economics and Blum Center, U.C. Berkeley; and WCEG</a:t>
            </a:r>
          </a:p>
          <a:p>
            <a:pPr marL="0" indent="0" algn="ctr" defTabSz="402336">
              <a:spcBef>
                <a:spcPts val="1000"/>
              </a:spcBef>
              <a:buSzTx/>
              <a:buFontTx/>
              <a:buNone/>
              <a:defRPr sz="2112">
                <a:latin typeface="+mj-lt"/>
                <a:ea typeface="+mj-ea"/>
                <a:cs typeface="+mj-cs"/>
                <a:sym typeface="Helvetica"/>
              </a:defRPr>
            </a:pPr>
            <a:r>
              <a:t>last revised: 2020-03-10</a:t>
            </a:r>
          </a:p>
          <a:p>
            <a:pPr marL="0" indent="0" algn="ctr" defTabSz="402336">
              <a:spcBef>
                <a:spcPts val="1000"/>
              </a:spcBef>
              <a:buSzTx/>
              <a:buFontTx/>
              <a:buNone/>
              <a:defRPr sz="2112">
                <a:latin typeface="+mj-lt"/>
                <a:ea typeface="+mj-ea"/>
                <a:cs typeface="+mj-cs"/>
                <a:sym typeface="Helvetica"/>
              </a:defRPr>
            </a:pPr>
            <a:r>
              <a:t>for presentation: 2020-03-10</a:t>
            </a: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1408">
                <a:latin typeface="+mj-lt"/>
                <a:ea typeface="+mj-ea"/>
                <a:cs typeface="+mj-cs"/>
                <a:sym typeface="Helvetica"/>
              </a:defRPr>
            </a:pPr>
            <a:r>
              <a:t>Original course by Melissa Dell (Harvard Econ 1342), revised by Brad DeLong</a:t>
            </a:r>
          </a:p>
          <a:p>
            <a:pPr marL="0" indent="0" algn="ctr" defTabSz="402336">
              <a:spcBef>
                <a:spcPts val="1000"/>
              </a:spcBef>
              <a:buSzTx/>
              <a:buFontTx/>
              <a:buNone/>
              <a:defRPr sz="1232">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https://github.com/braddelong/public-files/blob/master/econ-135-lecture-13.pptx</a:t>
            </a:r>
            <a:r>
              <a: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217"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218"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219"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220"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221"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222"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25"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226"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29"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230"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233"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34"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235"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238"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39"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240"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24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244"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247"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248"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249"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250"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253"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254"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255"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258"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259"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260"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263"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64"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265"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Big Ideas: Lecture 12: Modern Economic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12: Modern Economic Growth</a:t>
            </a:r>
          </a:p>
        </p:txBody>
      </p:sp>
      <p:sp>
        <p:nvSpPr>
          <p:cNvPr id="55"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last lecture:</a:t>
            </a:r>
          </a:p>
          <a:p>
            <a:pPr marL="320842" indent="-320842">
              <a:spcBef>
                <a:spcPts val="1200"/>
              </a:spcBef>
              <a:buFontTx/>
              <a:buAutoNum type="arabicPeriod" startAt="1"/>
              <a:defRPr sz="2400">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268"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269"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72"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73"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76"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77"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80"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81"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Depends on Universal Principles: Smith according to Berry:…"/>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84" name="Image" descr="Image"/>
          <p:cNvPicPr>
            <a:picLocks noChangeAspect="1"/>
          </p:cNvPicPr>
          <p:nvPr/>
        </p:nvPicPr>
        <p:blipFill>
          <a:blip r:embed="rId2">
            <a:extLst/>
          </a:blip>
          <a:stretch>
            <a:fillRect/>
          </a:stretch>
        </p:blipFill>
        <p:spPr>
          <a:xfrm>
            <a:off x="277663" y="1269999"/>
            <a:ext cx="6651245" cy="4988435"/>
          </a:xfrm>
          <a:prstGeom prst="rect">
            <a:avLst/>
          </a:prstGeom>
          <a:ln w="12700">
            <a:miter lim="400000"/>
          </a:ln>
        </p:spPr>
      </p:pic>
      <p:sp>
        <p:nvSpPr>
          <p:cNvPr id="285"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86"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89"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90"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93"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96"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9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00"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301"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302"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303"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306"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From Carl Sandburg: “Chicago (1916)…"/>
          <p:cNvSpPr txBox="1"/>
          <p:nvPr>
            <p:ph type="body" sz="half" idx="4294967295"/>
          </p:nvPr>
        </p:nvSpPr>
        <p:spPr>
          <a:xfrm>
            <a:off x="277663" y="1270000"/>
            <a:ext cx="4248785" cy="4912706"/>
          </a:xfrm>
          <a:prstGeom prst="rect">
            <a:avLst/>
          </a:prstGeom>
        </p:spPr>
        <p:txBody>
          <a:bodyPr>
            <a:normAutofit fontScale="100000" lnSpcReduction="0"/>
          </a:bodyPr>
          <a:lstStyle/>
          <a:p>
            <a:pPr marL="0" indent="0" defTabSz="283463">
              <a:buSzTx/>
              <a:buFontTx/>
              <a:buNone/>
              <a:defRPr b="1" sz="1860">
                <a:latin typeface="+mj-lt"/>
                <a:ea typeface="+mj-ea"/>
                <a:cs typeface="+mj-cs"/>
                <a:sym typeface="Helvetica"/>
              </a:defRPr>
            </a:pPr>
            <a:r>
              <a:t>From Carl Sandburg: “Chicago (1916)</a:t>
            </a:r>
          </a:p>
          <a:p>
            <a:pPr marL="149191" indent="-149191" defTabSz="283463">
              <a:buFontTx/>
              <a:defRPr sz="1240">
                <a:latin typeface="Times New Roman"/>
                <a:ea typeface="Times New Roman"/>
                <a:cs typeface="Times New Roman"/>
                <a:sym typeface="Times New Roman"/>
              </a:defRPr>
            </a:pPr>
            <a:r>
              <a:t>Hog Butcher for the World,</a:t>
            </a:r>
            <a:br/>
            <a:r>
              <a:t>Tool Maker, Stacker of Wheat,</a:t>
            </a:r>
            <a:br/>
            <a:r>
              <a:t>Player with Railroads and the Nation's Freight Handler;</a:t>
            </a:r>
            <a:br/>
            <a:r>
              <a:t>Stormy, husky, brawling,</a:t>
            </a:r>
            <a:br/>
            <a:r>
              <a:t>City of the Big Shoulders:</a:t>
            </a:r>
            <a:br/>
            <a:r>
              <a:t>They tell me you are wicked and I believe them, for I have </a:t>
            </a:r>
            <a:br/>
            <a:r>
              <a:t>   seen your painted women under the gas lamps luring the </a:t>
            </a:r>
            <a:br/>
            <a:r>
              <a:t>   farm boys.</a:t>
            </a:r>
            <a:br/>
            <a:r>
              <a:t>And they tell me you are crooked and I answer: Yes, it is true I </a:t>
            </a:r>
            <a:br/>
            <a:r>
              <a:t>   have seen the gunman kill and go free to kill again.</a:t>
            </a:r>
            <a:br/>
            <a:r>
              <a:t>And they tell me you are brutal and my reply is: On the faces </a:t>
            </a:r>
            <a:br/>
            <a:r>
              <a:t>   of women and children I have seen the marks of wanton </a:t>
            </a:r>
            <a:br/>
            <a:r>
              <a:t>   hunger</a:t>
            </a:r>
            <a:br/>
            <a:r>
              <a:t>And having answered so I turn once more to those who sneer at </a:t>
            </a:r>
            <a:br/>
            <a:r>
              <a:t>   this my city, and I give them back the sneer and say to them:</a:t>
            </a:r>
            <a:br/>
            <a:r>
              <a:t>Come and show me another city with lifted head singing so </a:t>
            </a:r>
            <a:br/>
            <a:r>
              <a:t>   proud to be alive and coarse and strong and cunning….</a:t>
            </a:r>
            <a:br/>
            <a:r>
              <a:t>Laughing the stormy, husky, brawling laughter of Youth, half-</a:t>
            </a:r>
            <a:br/>
            <a:r>
              <a:t>   naked, sweating, proud to be Hog Butcher, Tool Maker,</a:t>
            </a:r>
            <a:br/>
            <a:r>
              <a:t>Stacker of Wheat, Player with Railroads and Freight Handler to    </a:t>
            </a:r>
            <a:br/>
            <a:r>
              <a:t>   the Nation.</a:t>
            </a:r>
          </a:p>
        </p:txBody>
      </p:sp>
      <p:sp>
        <p:nvSpPr>
          <p:cNvPr id="58" name="American Ascendancy"/>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American Ascendancy</a:t>
            </a:r>
          </a:p>
        </p:txBody>
      </p:sp>
      <p:pic>
        <p:nvPicPr>
          <p:cNvPr id="59" name="Screen Shot 2020-02-18 at 9.00.59 AM.png" descr="Screen Shot 2020-02-18 at 9.00.59 AM.png"/>
          <p:cNvPicPr>
            <a:picLocks noChangeAspect="0"/>
          </p:cNvPicPr>
          <p:nvPr/>
        </p:nvPicPr>
        <p:blipFill>
          <a:blip r:embed="rId3">
            <a:extLst/>
          </a:blip>
          <a:stretch>
            <a:fillRect/>
          </a:stretch>
        </p:blipFill>
        <p:spPr>
          <a:xfrm>
            <a:off x="4526447" y="1270000"/>
            <a:ext cx="4323717" cy="2621968"/>
          </a:xfrm>
          <a:prstGeom prst="rect">
            <a:avLst/>
          </a:prstGeom>
          <a:ln w="12700">
            <a:miter lim="400000"/>
          </a:ln>
        </p:spPr>
      </p:pic>
      <p:pic>
        <p:nvPicPr>
          <p:cNvPr id="60" name="Image" descr="Image"/>
          <p:cNvPicPr>
            <a:picLocks noChangeAspect="0"/>
          </p:cNvPicPr>
          <p:nvPr/>
        </p:nvPicPr>
        <p:blipFill>
          <a:blip r:embed="rId4">
            <a:extLst/>
          </a:blip>
          <a:stretch>
            <a:fillRect/>
          </a:stretch>
        </p:blipFill>
        <p:spPr>
          <a:xfrm>
            <a:off x="4526447" y="3891967"/>
            <a:ext cx="4323717" cy="2593900"/>
          </a:xfrm>
          <a:prstGeom prst="rect">
            <a:avLst/>
          </a:prstGeom>
          <a:ln w="12700">
            <a:miter lim="400000"/>
          </a:ln>
        </p:spPr>
      </p:pic>
      <p:sp>
        <p:nvSpPr>
          <p:cNvPr id="61" name="3:10"/>
          <p:cNvSpPr txBox="1"/>
          <p:nvPr/>
        </p:nvSpPr>
        <p:spPr>
          <a:xfrm>
            <a:off x="734099"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3:10</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30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0"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311"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312"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315"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31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9"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32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23"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26"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29"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332"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33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6"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337"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34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1"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342"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343"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34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7"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348"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349"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350"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351"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352"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324611">
              <a:defRPr sz="4260">
                <a:solidFill>
                  <a:srgbClr val="000080"/>
                </a:solidFill>
                <a:latin typeface="+mj-lt"/>
                <a:ea typeface="+mj-ea"/>
                <a:cs typeface="+mj-cs"/>
                <a:sym typeface="Helvetica"/>
              </a:defRPr>
            </a:lvl1pPr>
          </a:lstStyle>
          <a:p>
            <a:pPr/>
            <a:r>
              <a:t>The 1870 Growth Inflection Point</a:t>
            </a:r>
          </a:p>
        </p:txBody>
      </p:sp>
      <p:sp>
        <p:nvSpPr>
          <p:cNvPr id="66"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14781">
              <a:buSzTx/>
              <a:buNone/>
              <a:defRPr b="1" sz="1615">
                <a:latin typeface="+mj-lt"/>
                <a:ea typeface="+mj-ea"/>
                <a:cs typeface="+mj-cs"/>
                <a:sym typeface="Helvetica"/>
              </a:defRPr>
            </a:pPr>
            <a:r>
              <a:t>Growth in global living standards 1870-1914 came largely as a surprise:</a:t>
            </a:r>
            <a:endParaRPr>
              <a:latin typeface="Times New Roman"/>
              <a:ea typeface="Times New Roman"/>
              <a:cs typeface="Times New Roman"/>
              <a:sym typeface="Times New Roman"/>
            </a:endParaRPr>
          </a:p>
          <a:p>
            <a:pPr marL="165674" indent="-165674" defTabSz="314781">
              <a:buFontTx/>
              <a:defRPr sz="1615">
                <a:latin typeface="Times New Roman"/>
                <a:ea typeface="Times New Roman"/>
                <a:cs typeface="Times New Roman"/>
                <a:sym typeface="Times New Roman"/>
              </a:defRPr>
            </a:pPr>
            <a:r>
              <a:t>Over 1870-1914, year by year, real wages rose across the globe</a:t>
            </a:r>
          </a:p>
          <a:p>
            <a:pPr marL="165674" indent="-165674" defTabSz="314781">
              <a:buFontTx/>
              <a:defRPr sz="1615">
                <a:latin typeface="Times New Roman"/>
                <a:ea typeface="Times New Roman"/>
                <a:cs typeface="Times New Roman"/>
                <a:sym typeface="Times New Roman"/>
              </a:defRPr>
            </a:pPr>
            <a:r>
              <a:t>Structural transformation</a:t>
            </a:r>
          </a:p>
          <a:p>
            <a:pPr marL="165674" indent="-165674" defTabSz="314781">
              <a:buFontTx/>
              <a:defRPr sz="1615">
                <a:latin typeface="Times New Roman"/>
                <a:ea typeface="Times New Roman"/>
                <a:cs typeface="Times New Roman"/>
                <a:sym typeface="Times New Roman"/>
              </a:defRPr>
            </a:pPr>
            <a:r>
              <a:t>The diffusion of industrial technologies—to Des Moines IO &amp; Birmingham AL, but also to Vienna, Cracow, and Barcelona</a:t>
            </a:r>
          </a:p>
          <a:p>
            <a:pPr lvl="1" marL="427992" indent="-165674" defTabSz="314781">
              <a:buFontTx/>
              <a:buChar char="•"/>
              <a:defRPr sz="1615">
                <a:latin typeface="Times New Roman"/>
                <a:ea typeface="Times New Roman"/>
                <a:cs typeface="Times New Roman"/>
                <a:sym typeface="Times New Roman"/>
              </a:defRPr>
            </a:pPr>
            <a:r>
              <a:t>And demand from the growing industrial North Atlantic core for “tropical” commodities</a:t>
            </a:r>
          </a:p>
          <a:p>
            <a:pPr marL="165674" indent="-165674" defTabSz="314781">
              <a:buFontTx/>
              <a:defRPr sz="1615">
                <a:latin typeface="Times New Roman"/>
                <a:ea typeface="Times New Roman"/>
                <a:cs typeface="Times New Roman"/>
                <a:sym typeface="Times New Roman"/>
              </a:defRPr>
            </a:pPr>
            <a:r>
              <a:t>Five factors in play:</a:t>
            </a:r>
          </a:p>
          <a:p>
            <a:pPr lvl="1" marL="427992" indent="-165674" defTabSz="314781">
              <a:buFontTx/>
              <a:buChar char="•"/>
              <a:defRPr sz="1615">
                <a:latin typeface="Times New Roman"/>
                <a:ea typeface="Times New Roman"/>
                <a:cs typeface="Times New Roman"/>
                <a:sym typeface="Times New Roman"/>
              </a:defRPr>
            </a:pPr>
            <a:r>
              <a:t>Invention of invention: industrial research lab</a:t>
            </a:r>
          </a:p>
          <a:p>
            <a:pPr lvl="1" marL="427992" indent="-165674" defTabSz="314781">
              <a:buFontTx/>
              <a:buChar char="•"/>
              <a:defRPr sz="1615">
                <a:latin typeface="Times New Roman"/>
                <a:ea typeface="Times New Roman"/>
                <a:cs typeface="Times New Roman"/>
                <a:sym typeface="Times New Roman"/>
              </a:defRPr>
            </a:pPr>
            <a:r>
              <a:t>Routinization and bureaucratization of technology diffusion: the modern corporation</a:t>
            </a:r>
          </a:p>
          <a:p>
            <a:pPr lvl="1" marL="427992" indent="-165674" defTabSz="314781">
              <a:buFontTx/>
              <a:buChar char="•"/>
              <a:defRPr sz="1615">
                <a:latin typeface="Times New Roman"/>
                <a:ea typeface="Times New Roman"/>
                <a:cs typeface="Times New Roman"/>
                <a:sym typeface="Times New Roman"/>
              </a:defRPr>
            </a:pPr>
            <a:r>
              <a:t>Globalization</a:t>
            </a:r>
          </a:p>
          <a:p>
            <a:pPr lvl="2" marL="942914" indent="-165674" defTabSz="314781">
              <a:buFontTx/>
              <a:defRPr sz="1615">
                <a:latin typeface="Times New Roman"/>
                <a:ea typeface="Times New Roman"/>
                <a:cs typeface="Times New Roman"/>
                <a:sym typeface="Times New Roman"/>
              </a:defRPr>
            </a:pPr>
            <a:r>
              <a:t>In goods trade</a:t>
            </a:r>
          </a:p>
          <a:p>
            <a:pPr lvl="2" marL="942914" indent="-165674" defTabSz="314781">
              <a:buFontTx/>
              <a:defRPr sz="1615">
                <a:latin typeface="Times New Roman"/>
                <a:ea typeface="Times New Roman"/>
                <a:cs typeface="Times New Roman"/>
                <a:sym typeface="Times New Roman"/>
              </a:defRPr>
            </a:pPr>
            <a:r>
              <a:t>In communication</a:t>
            </a:r>
          </a:p>
          <a:p>
            <a:pPr lvl="2" marL="942914" indent="-165674" defTabSz="314781">
              <a:buFontTx/>
              <a:defRPr sz="1615">
                <a:latin typeface="Times New Roman"/>
                <a:ea typeface="Times New Roman"/>
                <a:cs typeface="Times New Roman"/>
                <a:sym typeface="Times New Roman"/>
              </a:defRPr>
            </a:pPr>
            <a:r>
              <a:t>In migration</a:t>
            </a:r>
          </a:p>
          <a:p>
            <a:pPr marL="165674" indent="-165674" defTabSz="314781">
              <a:buFontTx/>
              <a:defRPr sz="1615">
                <a:latin typeface="Times New Roman"/>
                <a:ea typeface="Times New Roman"/>
                <a:cs typeface="Times New Roman"/>
                <a:sym typeface="Times New Roman"/>
              </a:defRPr>
            </a:pPr>
            <a:r>
              <a:t>Fair to say this half-century was not foreseen, and was viewed at the time and in retrospect as miraculous. (Cf.: Keynes, Economic Consequences of the Peace.)</a:t>
            </a:r>
          </a:p>
        </p:txBody>
      </p:sp>
      <p:pic>
        <p:nvPicPr>
          <p:cNvPr id="6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4" y="6294886"/>
            <a:ext cx="571501" cy="571501"/>
          </a:xfrm>
          <a:prstGeom prst="rect">
            <a:avLst/>
          </a:prstGeom>
          <a:ln w="12700">
            <a:miter lim="400000"/>
          </a:ln>
        </p:spPr>
      </p:pic>
      <p:sp>
        <p:nvSpPr>
          <p:cNvPr id="68" name="2:40"/>
          <p:cNvSpPr txBox="1"/>
          <p:nvPr/>
        </p:nvSpPr>
        <p:spPr>
          <a:xfrm>
            <a:off x="583424" y="6487160"/>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2:40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0085000" fill="hold"/>
                                        <p:tgtEl>
                                          <p:spTgt spid="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7"/>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355"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356"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357"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36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361"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362"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363"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36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67"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368"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369"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72"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73"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74"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77"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78"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79"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82"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8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86"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87"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88"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89"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92"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95"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96"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97"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98"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99"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40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03"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404"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80">
                <a:solidFill>
                  <a:srgbClr val="000080"/>
                </a:solidFill>
                <a:latin typeface="+mj-lt"/>
                <a:ea typeface="+mj-ea"/>
                <a:cs typeface="+mj-cs"/>
                <a:sym typeface="Helvetica"/>
              </a:defRPr>
            </a:lvl1pPr>
          </a:lstStyle>
          <a:p>
            <a:pPr/>
            <a:r>
              <a:t>The Industrial Revolution Did Not Light Off the Rocket</a:t>
            </a:r>
          </a:p>
        </p:txBody>
      </p:sp>
      <p:sp>
        <p:nvSpPr>
          <p:cNvPr id="73"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51814">
              <a:spcBef>
                <a:spcPts val="800"/>
              </a:spcBef>
              <a:buSzTx/>
              <a:buNone/>
              <a:defRPr b="1" sz="1804">
                <a:latin typeface="+mj-lt"/>
                <a:ea typeface="+mj-ea"/>
                <a:cs typeface="+mj-cs"/>
                <a:sym typeface="Helvetica"/>
              </a:defRPr>
            </a:pPr>
            <a:r>
              <a:t>Key was that the British Industrial Revolution led to the invention of invention</a:t>
            </a:r>
            <a:endParaRPr>
              <a:latin typeface="Times New Roman"/>
              <a:ea typeface="Times New Roman"/>
              <a:cs typeface="Times New Roman"/>
              <a:sym typeface="Times New Roman"/>
            </a:endParaRPr>
          </a:p>
          <a:p>
            <a:pPr marL="185165" indent="-185165" defTabSz="351814">
              <a:spcBef>
                <a:spcPts val="800"/>
              </a:spcBef>
              <a:buFontTx/>
              <a:defRPr sz="1804">
                <a:latin typeface="Times New Roman"/>
                <a:ea typeface="Times New Roman"/>
                <a:cs typeface="Times New Roman"/>
                <a:sym typeface="Times New Roman"/>
              </a:defRPr>
            </a:pPr>
            <a:r>
              <a:t>The technologies of steam, textile machinery, ironworking, &amp; railroads were great</a:t>
            </a:r>
          </a:p>
          <a:p>
            <a:pPr marL="185165" indent="-185165" defTabSz="351814">
              <a:spcBef>
                <a:spcPts val="800"/>
              </a:spcBef>
              <a:buFontTx/>
              <a:defRPr sz="1804">
                <a:latin typeface="Times New Roman"/>
                <a:ea typeface="Times New Roman"/>
                <a:cs typeface="Times New Roman"/>
                <a:sym typeface="Times New Roman"/>
              </a:defRPr>
            </a:pPr>
            <a:r>
              <a:t>They were not transformative</a:t>
            </a:r>
          </a:p>
          <a:p>
            <a:pPr marL="185165" indent="-185165" defTabSz="351814">
              <a:spcBef>
                <a:spcPts val="800"/>
              </a:spcBef>
              <a:buFontTx/>
              <a:defRPr sz="1804">
                <a:latin typeface="Times New Roman"/>
                <a:ea typeface="Times New Roman"/>
                <a:cs typeface="Times New Roman"/>
                <a:sym typeface="Times New Roman"/>
              </a:defRPr>
            </a:pPr>
            <a:r>
              <a:t>World in 1870 still desperately poor</a:t>
            </a:r>
          </a:p>
          <a:p>
            <a:pPr marL="185165" indent="-185165" defTabSz="351814">
              <a:spcBef>
                <a:spcPts val="800"/>
              </a:spcBef>
              <a:buFontTx/>
              <a:defRPr sz="1804">
                <a:latin typeface="Times New Roman"/>
                <a:ea typeface="Times New Roman"/>
                <a:cs typeface="Times New Roman"/>
                <a:sym typeface="Times New Roman"/>
              </a:defRPr>
            </a:pPr>
            <a:r>
              <a:t>Not at all clear world in 1870 would see technology outrun fecundity</a:t>
            </a:r>
          </a:p>
          <a:p>
            <a:pPr marL="185165" indent="-185165" defTabSz="351814">
              <a:spcBef>
                <a:spcPts val="800"/>
              </a:spcBef>
              <a:buFontTx/>
              <a:defRPr sz="1804">
                <a:latin typeface="Times New Roman"/>
                <a:ea typeface="Times New Roman"/>
                <a:cs typeface="Times New Roman"/>
                <a:sym typeface="Times New Roman"/>
              </a:defRPr>
            </a:pPr>
            <a:r>
              <a:t>Any slowdown in further technological development would return humanity to its Malthusian prison</a:t>
            </a:r>
          </a:p>
          <a:p>
            <a:pPr marL="185165" indent="-185165" defTabSz="351814">
              <a:spcBef>
                <a:spcPts val="800"/>
              </a:spcBef>
              <a:buFontTx/>
              <a:defRPr sz="1804">
                <a:latin typeface="Times New Roman"/>
                <a:ea typeface="Times New Roman"/>
                <a:cs typeface="Times New Roman"/>
                <a:sym typeface="Times New Roman"/>
              </a:defRPr>
            </a:pPr>
            <a:r>
              <a:t>And there had been other largely-local “efflorescences” before that had ended in jumps in population rather than in living standards and labor productivity</a:t>
            </a:r>
          </a:p>
          <a:p>
            <a:pPr marL="185165" indent="-185165" defTabSz="351814">
              <a:spcBef>
                <a:spcPts val="800"/>
              </a:spcBef>
              <a:buFontTx/>
              <a:defRPr sz="1804">
                <a:latin typeface="Times New Roman"/>
                <a:ea typeface="Times New Roman"/>
                <a:cs typeface="Times New Roman"/>
                <a:sym typeface="Times New Roman"/>
              </a:defRPr>
            </a:pPr>
            <a:r>
              <a:t>1870 as the watershed</a:t>
            </a:r>
          </a:p>
          <a:p>
            <a:pPr lvl="1" marL="478344" indent="-185165" defTabSz="351814">
              <a:spcBef>
                <a:spcPts val="800"/>
              </a:spcBef>
              <a:buFontTx/>
              <a:buChar char="•"/>
              <a:defRPr sz="1804">
                <a:latin typeface="Times New Roman"/>
                <a:ea typeface="Times New Roman"/>
                <a:cs typeface="Times New Roman"/>
                <a:sym typeface="Times New Roman"/>
              </a:defRPr>
            </a:pPr>
            <a:r>
              <a:t>The invention of invention: the industrial research lab</a:t>
            </a:r>
          </a:p>
          <a:p>
            <a:pPr lvl="1" marL="478344" indent="-185165" defTabSz="351814">
              <a:spcBef>
                <a:spcPts val="800"/>
              </a:spcBef>
              <a:buFontTx/>
              <a:buChar char="•"/>
              <a:defRPr sz="1804">
                <a:latin typeface="Times New Roman"/>
                <a:ea typeface="Times New Roman"/>
                <a:cs typeface="Times New Roman"/>
                <a:sym typeface="Times New Roman"/>
              </a:defRPr>
            </a:pPr>
            <a:r>
              <a:t>The routinization and bureaucratization of technology diffusion: the modern corporation</a:t>
            </a:r>
          </a:p>
          <a:p>
            <a:pPr lvl="1" marL="478344" indent="-185165" defTabSz="351814">
              <a:spcBef>
                <a:spcPts val="800"/>
              </a:spcBef>
              <a:buFontTx/>
              <a:buChar char="•"/>
              <a:defRPr sz="1804">
                <a:latin typeface="Times New Roman"/>
                <a:ea typeface="Times New Roman"/>
                <a:cs typeface="Times New Roman"/>
                <a:sym typeface="Times New Roman"/>
              </a:defRPr>
            </a:pPr>
            <a:r>
              <a:t>After 1870, technology outruns fecundity and then fecundity gives up the race</a:t>
            </a:r>
          </a:p>
        </p:txBody>
      </p:sp>
      <p:sp>
        <p:nvSpPr>
          <p:cNvPr id="74" name="3:15"/>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3:15</a:t>
            </a:r>
          </a:p>
        </p:txBody>
      </p:sp>
      <p:pic>
        <p:nvPicPr>
          <p:cNvPr id="7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5" y="62853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2480000" fill="hold"/>
                                        <p:tgtEl>
                                          <p:spTgt spid="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5"/>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40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08"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409"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41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13"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416"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419"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420"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421"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422"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425"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426"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427"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428"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429"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430"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433"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43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3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440"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41"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444"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445"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448"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449"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450"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451"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452"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453"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454"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455"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p>
            <a:pPr defTabSz="242315">
              <a:defRPr sz="3180">
                <a:solidFill>
                  <a:srgbClr val="000080"/>
                </a:solidFill>
                <a:latin typeface="+mj-lt"/>
                <a:ea typeface="+mj-ea"/>
                <a:cs typeface="+mj-cs"/>
                <a:sym typeface="Helvetica"/>
              </a:defRPr>
            </a:pPr>
            <a:r>
              <a:t>The Creation of Engineering &amp; Management, &amp; the 1870-1914 </a:t>
            </a:r>
            <a:r>
              <a:rPr i="1"/>
              <a:t>Belle Époque</a:t>
            </a:r>
          </a:p>
        </p:txBody>
      </p:sp>
      <p:sp>
        <p:nvSpPr>
          <p:cNvPr id="80"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14781">
              <a:buSzTx/>
              <a:buNone/>
              <a:defRPr b="1" sz="1615">
                <a:latin typeface="+mj-lt"/>
                <a:ea typeface="+mj-ea"/>
                <a:cs typeface="+mj-cs"/>
                <a:sym typeface="Helvetica"/>
              </a:defRPr>
            </a:pPr>
            <a:r>
              <a:t>Economic historians Robert Allen and Arthur Lewis on the secret byproduct of the British Industrial Revolution</a:t>
            </a:r>
            <a:endParaRPr>
              <a:latin typeface="Times New Roman"/>
              <a:ea typeface="Times New Roman"/>
              <a:cs typeface="Times New Roman"/>
              <a:sym typeface="Times New Roman"/>
            </a:endParaRPr>
          </a:p>
          <a:p>
            <a:pPr marL="165674" indent="-165674" defTabSz="314781">
              <a:buFontTx/>
              <a:defRPr sz="1615">
                <a:latin typeface="Times New Roman"/>
                <a:ea typeface="Times New Roman"/>
                <a:cs typeface="Times New Roman"/>
                <a:sym typeface="Times New Roman"/>
              </a:defRPr>
            </a:pPr>
            <a:r>
              <a:t>Allen: “The great achievement of the British Industrial Revolution was... the creation of… engineering…. Machinery production was the basis of three developments... (1) the general mechanization of industry; (2) the railroad; and (3) steam-powered iron ships. The first raised productivity... the second and third created the global economy and the international division of labor.... All three... depended on...: the steam engine and cheap iron.… Technologies invented [elsewhere—for example]… paper production, glass, and knitting [in France]—were not [transformative].... The British were... simply luckier in their geology…. [T]here is no reason to believe that French technology would have led to the engineering industry, the general mechanization of industrial processes, the railway, the steamship, or the global economy…”</a:t>
            </a:r>
          </a:p>
          <a:p>
            <a:pPr marL="165674" indent="-165674" defTabSz="314781">
              <a:buFontTx/>
              <a:defRPr sz="1615">
                <a:latin typeface="Times New Roman"/>
                <a:ea typeface="Times New Roman"/>
                <a:cs typeface="Times New Roman"/>
                <a:sym typeface="Times New Roman"/>
              </a:defRPr>
            </a:pPr>
            <a:r>
              <a:t>Lewis: “[Invention] added a new twist—that of making 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p:txBody>
      </p:sp>
      <p:sp>
        <p:nvSpPr>
          <p:cNvPr id="81" name="3:15"/>
          <p:cNvSpPr txBox="1"/>
          <p:nvPr/>
        </p:nvSpPr>
        <p:spPr>
          <a:xfrm>
            <a:off x="583424"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3:15</a:t>
            </a:r>
          </a:p>
        </p:txBody>
      </p:sp>
      <p:pic>
        <p:nvPicPr>
          <p:cNvPr id="8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4" y="62853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5125000" fill="hold"/>
                                        <p:tgtEl>
                                          <p:spTgt spid="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82"/>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45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461"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462"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465"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68"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469"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72"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73"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74"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77"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78"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81"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82"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Review: 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Review: Allen: Reform and Democracy</a:t>
            </a:r>
          </a:p>
        </p:txBody>
      </p:sp>
      <p:sp>
        <p:nvSpPr>
          <p:cNvPr id="486"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487"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490"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491"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494"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495"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2. The View from 3000: Themes &amp; Big Ideas"/>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00">
                <a:latin typeface="+mj-lt"/>
                <a:ea typeface="+mj-ea"/>
                <a:cs typeface="+mj-cs"/>
                <a:sym typeface="Helvetica"/>
              </a:defRPr>
            </a:lvl1pPr>
          </a:lstStyle>
          <a:p>
            <a:pPr/>
            <a:r>
              <a:t>Review: The View from 3000: Themes &amp; Big Ideas</a:t>
            </a:r>
          </a:p>
        </p:txBody>
      </p:sp>
      <p:sp>
        <p:nvSpPr>
          <p:cNvPr id="87"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4637877"/>
          </a:xfrm>
          <a:prstGeom prst="rect">
            <a:avLst/>
          </a:prstGeom>
        </p:spPr>
        <p:txBody>
          <a:bodyPr lIns="45718" tIns="45718" rIns="45718" bIns="45718">
            <a:normAutofit fontScale="100000" lnSpcReduction="0"/>
          </a:bodyPr>
          <a:lstStyle/>
          <a:p>
            <a:pPr marL="0" indent="0" defTabSz="227685">
              <a:spcBef>
                <a:spcPts val="500"/>
              </a:spcBef>
              <a:buSzTx/>
              <a:buNone/>
              <a:defRPr b="1" sz="1140">
                <a:latin typeface="+mj-lt"/>
                <a:ea typeface="+mj-ea"/>
                <a:cs typeface="+mj-cs"/>
                <a:sym typeface="Helvetica"/>
              </a:defRPr>
            </a:pPr>
            <a:r>
              <a:t>In the Long 20th Century from 1870-2016:</a:t>
            </a:r>
          </a:p>
          <a:p>
            <a:pPr marL="119834" indent="-119834" defTabSz="227685">
              <a:spcBef>
                <a:spcPts val="500"/>
              </a:spcBef>
              <a:buFontTx/>
              <a:defRPr sz="1140">
                <a:latin typeface="Times New Roman"/>
                <a:ea typeface="Times New Roman"/>
                <a:cs typeface="Times New Roman"/>
                <a:sym typeface="Times New Roman"/>
              </a:defRPr>
            </a:pPr>
            <a:r>
              <a:t>Science reaches critical mass and from it springs engineering:</a:t>
            </a:r>
          </a:p>
          <a:p>
            <a:pPr lvl="1" marL="394154" indent="-119834" defTabSz="227685">
              <a:spcBef>
                <a:spcPts val="500"/>
              </a:spcBef>
              <a:buFontTx/>
              <a:buChar char="•"/>
              <a:defRPr sz="1140">
                <a:latin typeface="Times New Roman"/>
                <a:ea typeface="Times New Roman"/>
                <a:cs typeface="Times New Roman"/>
                <a:sym typeface="Times New Roman"/>
              </a:defRPr>
            </a:pPr>
            <a:r>
              <a:t>All of the engineering subdisciplines,</a:t>
            </a:r>
          </a:p>
          <a:p>
            <a:pPr lvl="1" marL="394154" indent="-119834" defTabSz="227685">
              <a:spcBef>
                <a:spcPts val="500"/>
              </a:spcBef>
              <a:buFontTx/>
              <a:buChar char="•"/>
              <a:defRPr sz="1140">
                <a:latin typeface="Times New Roman"/>
                <a:ea typeface="Times New Roman"/>
                <a:cs typeface="Times New Roman"/>
                <a:sym typeface="Times New Roman"/>
              </a:defRPr>
            </a:pPr>
            <a:r>
              <a:t>Including the management of human resources and of organizations. </a:t>
            </a:r>
          </a:p>
          <a:p>
            <a:pPr marL="119834" indent="-119834" defTabSz="227685">
              <a:spcBef>
                <a:spcPts val="500"/>
              </a:spcBef>
              <a:buFontTx/>
              <a:defRPr sz="1140">
                <a:latin typeface="Times New Roman"/>
                <a:ea typeface="Times New Roman"/>
                <a:cs typeface="Times New Roman"/>
                <a:sym typeface="Times New Roman"/>
              </a:defRPr>
            </a:pPr>
            <a:r>
              <a:t>From a liberal political order spring national and then the global market economy. </a:t>
            </a:r>
          </a:p>
          <a:p>
            <a:pPr marL="119834" indent="-119834" defTabSz="227685">
              <a:spcBef>
                <a:spcPts val="500"/>
              </a:spcBef>
              <a:buFontTx/>
              <a:defRPr sz="1140">
                <a:latin typeface="Times New Roman"/>
                <a:ea typeface="Times New Roman"/>
                <a:cs typeface="Times New Roman"/>
                <a:sym typeface="Times New Roman"/>
              </a:defRPr>
            </a:pPr>
            <a:r>
              <a:t>And from engineering and the market then, since 1870, springs enormous wealth.</a:t>
            </a:r>
          </a:p>
          <a:p>
            <a:pPr marL="119834" indent="-119834" defTabSz="227685">
              <a:spcBef>
                <a:spcPts val="500"/>
              </a:spcBef>
              <a:buFontTx/>
              <a:defRPr sz="1140">
                <a:latin typeface="Times New Roman"/>
                <a:ea typeface="Times New Roman"/>
                <a:cs typeface="Times New Roman"/>
                <a:sym typeface="Times New Roman"/>
              </a:defRPr>
            </a:pPr>
            <a:r>
              <a:t>The pace of growth of the value of the useful ideas stock quadruples looking across 1870: 1870-2016 sees growth at 2%/yr plus</a:t>
            </a:r>
          </a:p>
          <a:p>
            <a:pPr lvl="1" marL="394154" indent="-119834" defTabSz="227685">
              <a:spcBef>
                <a:spcPts val="500"/>
              </a:spcBef>
              <a:buFontTx/>
              <a:buChar char="•"/>
              <a:defRPr sz="1140">
                <a:latin typeface="Times New Roman"/>
                <a:ea typeface="Times New Roman"/>
                <a:cs typeface="Times New Roman"/>
                <a:sym typeface="Times New Roman"/>
              </a:defRPr>
            </a:pPr>
            <a:r>
              <a:t>In contrast to 0.5%/yr or so of the Industrial Revolution age 1770-1870</a:t>
            </a:r>
          </a:p>
          <a:p>
            <a:pPr lvl="1" marL="394154" indent="-119834" defTabSz="227685">
              <a:spcBef>
                <a:spcPts val="500"/>
              </a:spcBef>
              <a:buFontTx/>
              <a:buChar char="•"/>
              <a:defRPr sz="1140">
                <a:latin typeface="Times New Roman"/>
                <a:ea typeface="Times New Roman"/>
                <a:cs typeface="Times New Roman"/>
                <a:sym typeface="Times New Roman"/>
              </a:defRPr>
            </a:pPr>
            <a:r>
              <a:t>In contrast to the 0.15%/yr or so of the Commercial Revolution age 1500-1770</a:t>
            </a:r>
          </a:p>
          <a:p>
            <a:pPr lvl="1" marL="394154" indent="-119834" defTabSz="227685">
              <a:spcBef>
                <a:spcPts val="500"/>
              </a:spcBef>
              <a:buFontTx/>
              <a:buChar char="•"/>
              <a:defRPr sz="1140">
                <a:latin typeface="Times New Roman"/>
                <a:ea typeface="Times New Roman"/>
                <a:cs typeface="Times New Roman"/>
                <a:sym typeface="Times New Roman"/>
              </a:defRPr>
            </a:pPr>
            <a:r>
              <a:t>In contrast to the 0.035%/yr or so of the Agrarian age pre-1500</a:t>
            </a:r>
          </a:p>
          <a:p>
            <a:pPr marL="119834" indent="-119834" defTabSz="227685">
              <a:spcBef>
                <a:spcPts val="500"/>
              </a:spcBef>
              <a:buFontTx/>
              <a:defRPr sz="1140">
                <a:latin typeface="Times New Roman"/>
                <a:ea typeface="Times New Roman"/>
                <a:cs typeface="Times New Roman"/>
                <a:sym typeface="Times New Roman"/>
              </a:defRPr>
            </a:pPr>
            <a:r>
              <a:t>Nine aspects of 1870-2016 economic history:</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Post-1870 history has been economic…</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Explosion of wealth…</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Cornucopia of technology…</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Demographic transition…</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Feminist revolution…</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Empowered tyrannies…</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Wealth gulfs…</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Inclusion and hierarchy attenuation…</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Mismanagement and insecurity…</a:t>
            </a:r>
          </a:p>
        </p:txBody>
      </p:sp>
      <p:pic>
        <p:nvPicPr>
          <p:cNvPr id="8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169" y="6092836"/>
            <a:ext cx="571501" cy="571501"/>
          </a:xfrm>
          <a:prstGeom prst="rect">
            <a:avLst/>
          </a:prstGeom>
          <a:ln w="12700">
            <a:miter lim="400000"/>
          </a:ln>
        </p:spPr>
      </p:pic>
      <p:sp>
        <p:nvSpPr>
          <p:cNvPr id="89" name="3:10"/>
          <p:cNvSpPr txBox="1"/>
          <p:nvPr/>
        </p:nvSpPr>
        <p:spPr>
          <a:xfrm>
            <a:off x="734099" y="6487160"/>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3:10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400000" fill="hold"/>
                                        <p:tgtEl>
                                          <p:spTgt spid="8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88"/>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498"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501"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Karl Marx &amp; Friedrich Engels"/>
          <p:cNvSpPr txBox="1"/>
          <p:nvPr>
            <p:ph type="title" idx="4294967295"/>
          </p:nvPr>
        </p:nvSpPr>
        <p:spPr>
          <a:xfrm>
            <a:off x="457200" y="-1"/>
            <a:ext cx="8255000" cy="1270001"/>
          </a:xfrm>
          <a:prstGeom prst="rect">
            <a:avLst/>
          </a:prstGeom>
        </p:spPr>
        <p:txBody>
          <a:bodyPr>
            <a:normAutofit fontScale="100000" lnSpcReduction="0"/>
          </a:bodyPr>
          <a:lstStyle>
            <a:lvl1pPr defTabSz="416052">
              <a:defRPr sz="5460"/>
            </a:lvl1pPr>
          </a:lstStyle>
          <a:p>
            <a:pPr/>
            <a:r>
              <a:t>Karl Marx &amp; Friedrich Engels</a:t>
            </a:r>
          </a:p>
        </p:txBody>
      </p:sp>
      <p:sp>
        <p:nvSpPr>
          <p:cNvPr id="504"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sp>
        <p:nvSpPr>
          <p:cNvPr id="505" name="Paean to the Bourgeoisie:…"/>
          <p:cNvSpPr txBox="1"/>
          <p:nvPr>
            <p:ph type="body" sz="half" idx="4294967295"/>
          </p:nvPr>
        </p:nvSpPr>
        <p:spPr>
          <a:xfrm>
            <a:off x="457200" y="1270000"/>
            <a:ext cx="4045250"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Paean to the </a:t>
            </a:r>
            <a:r>
              <a:rPr i="1"/>
              <a:t>Bourgeoisie</a:t>
            </a:r>
            <a:r>
              <a:t>:</a:t>
            </a:r>
          </a:p>
          <a:p>
            <a:pPr marL="240631" indent="-240631">
              <a:spcBef>
                <a:spcPts val="1200"/>
              </a:spcBef>
              <a:buFontTx/>
              <a:defRPr sz="2400">
                <a:latin typeface="Times New Roman"/>
                <a:ea typeface="Times New Roman"/>
                <a:cs typeface="Times New Roman"/>
                <a:sym typeface="Times New Roman"/>
              </a:defRPr>
            </a:pPr>
            <a:r>
              <a:t>“The bourgeoisie cannot exist without constantly revolutionising the instruments of production, and thereby the relations of production, and with them the whole relations of society. Conservation of the old modes of production in unaltered form, was, on the contrary, the first condition of existence for all earlier industrial classes…”</a:t>
            </a:r>
          </a:p>
        </p:txBody>
      </p:sp>
      <p:pic>
        <p:nvPicPr>
          <p:cNvPr id="506"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Paean to the Bourgeosie II"/>
          <p:cNvSpPr txBox="1"/>
          <p:nvPr>
            <p:ph type="title" idx="4294967295"/>
          </p:nvPr>
        </p:nvSpPr>
        <p:spPr>
          <a:xfrm>
            <a:off x="457200" y="-1"/>
            <a:ext cx="8255000" cy="1270001"/>
          </a:xfrm>
          <a:prstGeom prst="rect">
            <a:avLst/>
          </a:prstGeom>
        </p:spPr>
        <p:txBody>
          <a:bodyPr>
            <a:normAutofit fontScale="100000" lnSpcReduction="0"/>
          </a:bodyPr>
          <a:lstStyle>
            <a:lvl1pPr defTabSz="448055">
              <a:defRPr sz="5880">
                <a:solidFill>
                  <a:srgbClr val="000080"/>
                </a:solidFill>
              </a:defRPr>
            </a:lvl1pPr>
          </a:lstStyle>
          <a:p>
            <a:pPr/>
            <a:r>
              <a:t>Paean to the Bourgeosie II</a:t>
            </a:r>
          </a:p>
        </p:txBody>
      </p:sp>
      <p:sp>
        <p:nvSpPr>
          <p:cNvPr id="509" name="Revolutionary Change and Unveiling:…"/>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288036">
              <a:buSzTx/>
              <a:buFontTx/>
              <a:buNone/>
              <a:defRPr b="1" sz="1890">
                <a:latin typeface="+mj-lt"/>
                <a:ea typeface="+mj-ea"/>
                <a:cs typeface="+mj-cs"/>
                <a:sym typeface="Helvetica"/>
              </a:defRPr>
            </a:pPr>
            <a:r>
              <a:t>Revolutionary Change and Unveiling:</a:t>
            </a:r>
          </a:p>
          <a:p>
            <a:pPr marL="216026" indent="-216026" defTabSz="288036">
              <a:defRPr sz="1512">
                <a:latin typeface="Times New Roman"/>
                <a:ea typeface="Times New Roman"/>
                <a:cs typeface="Times New Roman"/>
                <a:sym typeface="Times New Roman"/>
              </a:defRPr>
            </a:pPr>
            <a:r>
              <a:t>“Constant revolutionising of production, </a:t>
            </a:r>
          </a:p>
          <a:p>
            <a:pPr marL="216026" indent="-216026" defTabSz="288036">
              <a:defRPr sz="1512">
                <a:latin typeface="Times New Roman"/>
                <a:ea typeface="Times New Roman"/>
                <a:cs typeface="Times New Roman"/>
                <a:sym typeface="Times New Roman"/>
              </a:defRPr>
            </a:pPr>
            <a:r>
              <a:t>“uninterrupted disturbance of all social conditions, </a:t>
            </a:r>
          </a:p>
          <a:p>
            <a:pPr marL="216026" indent="-216026" defTabSz="288036">
              <a:defRPr sz="1512">
                <a:latin typeface="Times New Roman"/>
                <a:ea typeface="Times New Roman"/>
                <a:cs typeface="Times New Roman"/>
                <a:sym typeface="Times New Roman"/>
              </a:defRPr>
            </a:pPr>
            <a:r>
              <a:t>“everlasting uncertainty and agitation distinguish the bourgeois epoch from all earlier ones. </a:t>
            </a:r>
          </a:p>
          <a:p>
            <a:pPr marL="216026" indent="-216026" defTabSz="288036">
              <a:defRPr sz="1512">
                <a:latin typeface="Times New Roman"/>
                <a:ea typeface="Times New Roman"/>
                <a:cs typeface="Times New Roman"/>
                <a:sym typeface="Times New Roman"/>
              </a:defRPr>
            </a:pPr>
            <a:r>
              <a:t>“All fixed, fast-frozen relations, with their train of ancient and venerable prejudices and opinions, are swept away, </a:t>
            </a:r>
          </a:p>
          <a:p>
            <a:pPr marL="216026" indent="-216026" defTabSz="288036">
              <a:defRPr sz="1512">
                <a:latin typeface="Times New Roman"/>
                <a:ea typeface="Times New Roman"/>
                <a:cs typeface="Times New Roman"/>
                <a:sym typeface="Times New Roman"/>
              </a:defRPr>
            </a:pPr>
            <a:r>
              <a:t>“all new-formed ones become antiquated before they can ossify. </a:t>
            </a:r>
          </a:p>
          <a:p>
            <a:pPr marL="216026" indent="-216026" defTabSz="288036">
              <a:defRPr sz="1512">
                <a:latin typeface="Times New Roman"/>
                <a:ea typeface="Times New Roman"/>
                <a:cs typeface="Times New Roman"/>
                <a:sym typeface="Times New Roman"/>
              </a:defRPr>
            </a:pPr>
            <a:r>
              <a:t>“All that is solid melts into air, </a:t>
            </a:r>
          </a:p>
          <a:p>
            <a:pPr marL="216026" indent="-216026" defTabSz="288036">
              <a:defRPr sz="1512">
                <a:latin typeface="Times New Roman"/>
                <a:ea typeface="Times New Roman"/>
                <a:cs typeface="Times New Roman"/>
                <a:sym typeface="Times New Roman"/>
              </a:defRPr>
            </a:pPr>
            <a:r>
              <a:t>“all that is holy is profaned, and </a:t>
            </a:r>
          </a:p>
          <a:p>
            <a:pPr marL="216026" indent="-216026" defTabSz="288036">
              <a:defRPr sz="1512">
                <a:latin typeface="Times New Roman"/>
                <a:ea typeface="Times New Roman"/>
                <a:cs typeface="Times New Roman"/>
                <a:sym typeface="Times New Roman"/>
              </a:defRPr>
            </a:pPr>
            <a:r>
              <a:t>“man is at last compelled to face with sober senses his real conditions of life, and his relations with his kind…</a:t>
            </a:r>
          </a:p>
        </p:txBody>
      </p:sp>
      <p:sp>
        <p:nvSpPr>
          <p:cNvPr id="510"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11"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Paean to the Bourgeosie III"/>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solidFill>
                  <a:srgbClr val="000080"/>
                </a:solidFill>
              </a:defRPr>
            </a:lvl1pPr>
          </a:lstStyle>
          <a:p>
            <a:pPr/>
            <a:r>
              <a:t>Paean to the Bourgeosie III</a:t>
            </a:r>
          </a:p>
        </p:txBody>
      </p:sp>
      <p:sp>
        <p:nvSpPr>
          <p:cNvPr id="514" name="Globalization:…"/>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306324">
              <a:spcBef>
                <a:spcPts val="800"/>
              </a:spcBef>
              <a:buSzTx/>
              <a:buFontTx/>
              <a:buNone/>
              <a:defRPr b="1" sz="2010">
                <a:latin typeface="+mj-lt"/>
                <a:ea typeface="+mj-ea"/>
                <a:cs typeface="+mj-cs"/>
                <a:sym typeface="Helvetica"/>
              </a:defRPr>
            </a:pPr>
            <a:r>
              <a:t>Globalization:</a:t>
            </a:r>
          </a:p>
          <a:p>
            <a:pPr marL="229742" indent="-229742" defTabSz="306324">
              <a:spcBef>
                <a:spcPts val="800"/>
              </a:spcBef>
              <a:defRPr sz="1608">
                <a:latin typeface="Times New Roman"/>
                <a:ea typeface="Times New Roman"/>
                <a:cs typeface="Times New Roman"/>
                <a:sym typeface="Times New Roman"/>
              </a:defRPr>
            </a:pPr>
            <a:r>
              <a:t>“The bourgeoisie has subjected the country to the rule of the towns. </a:t>
            </a:r>
          </a:p>
          <a:p>
            <a:pPr marL="229742" indent="-229742" defTabSz="306324">
              <a:spcBef>
                <a:spcPts val="800"/>
              </a:spcBef>
              <a:defRPr sz="1608">
                <a:latin typeface="Times New Roman"/>
                <a:ea typeface="Times New Roman"/>
                <a:cs typeface="Times New Roman"/>
                <a:sym typeface="Times New Roman"/>
              </a:defRPr>
            </a:pPr>
            <a:r>
              <a:t>“It has created enormous cities, </a:t>
            </a:r>
          </a:p>
          <a:p>
            <a:pPr marL="229742" indent="-229742" defTabSz="306324">
              <a:spcBef>
                <a:spcPts val="800"/>
              </a:spcBef>
              <a:defRPr sz="1608">
                <a:latin typeface="Times New Roman"/>
                <a:ea typeface="Times New Roman"/>
                <a:cs typeface="Times New Roman"/>
                <a:sym typeface="Times New Roman"/>
              </a:defRPr>
            </a:pPr>
            <a:r>
              <a:t>“has greatly increased the urban population as compared with the rural, and </a:t>
            </a:r>
          </a:p>
          <a:p>
            <a:pPr marL="229742" indent="-229742" defTabSz="306324">
              <a:spcBef>
                <a:spcPts val="800"/>
              </a:spcBef>
              <a:defRPr sz="1608">
                <a:latin typeface="Times New Roman"/>
                <a:ea typeface="Times New Roman"/>
                <a:cs typeface="Times New Roman"/>
                <a:sym typeface="Times New Roman"/>
              </a:defRPr>
            </a:pPr>
            <a:r>
              <a:t>“has thus rescued a considerable part of the population from the idiocy of rural life. </a:t>
            </a:r>
          </a:p>
          <a:p>
            <a:pPr marL="229742" indent="-229742" defTabSz="306324">
              <a:spcBef>
                <a:spcPts val="800"/>
              </a:spcBef>
              <a:defRPr sz="1608">
                <a:latin typeface="Times New Roman"/>
                <a:ea typeface="Times New Roman"/>
                <a:cs typeface="Times New Roman"/>
                <a:sym typeface="Times New Roman"/>
              </a:defRPr>
            </a:pPr>
            <a:r>
              <a:t>“Just as it has made the country dependent on the towns, </a:t>
            </a:r>
          </a:p>
          <a:p>
            <a:pPr marL="229742" indent="-229742" defTabSz="306324">
              <a:spcBef>
                <a:spcPts val="800"/>
              </a:spcBef>
              <a:defRPr sz="1608">
                <a:latin typeface="Times New Roman"/>
                <a:ea typeface="Times New Roman"/>
                <a:cs typeface="Times New Roman"/>
                <a:sym typeface="Times New Roman"/>
              </a:defRPr>
            </a:pPr>
            <a:r>
              <a:t>“so it has made barbarian and semi-barbarian countries dependent on the civilised ones, </a:t>
            </a:r>
          </a:p>
          <a:p>
            <a:pPr marL="229742" indent="-229742" defTabSz="306324">
              <a:spcBef>
                <a:spcPts val="800"/>
              </a:spcBef>
              <a:defRPr sz="1608">
                <a:latin typeface="Times New Roman"/>
                <a:ea typeface="Times New Roman"/>
                <a:cs typeface="Times New Roman"/>
                <a:sym typeface="Times New Roman"/>
              </a:defRPr>
            </a:pPr>
            <a:r>
              <a:t>“nations of peasants on nations of bourgeois, </a:t>
            </a:r>
          </a:p>
          <a:p>
            <a:pPr marL="229742" indent="-229742" defTabSz="306324">
              <a:spcBef>
                <a:spcPts val="800"/>
              </a:spcBef>
              <a:defRPr sz="1608">
                <a:latin typeface="Times New Roman"/>
                <a:ea typeface="Times New Roman"/>
                <a:cs typeface="Times New Roman"/>
                <a:sym typeface="Times New Roman"/>
              </a:defRPr>
            </a:pPr>
            <a:r>
              <a:t>“the East on the West…</a:t>
            </a:r>
          </a:p>
        </p:txBody>
      </p:sp>
      <p:sp>
        <p:nvSpPr>
          <p:cNvPr id="515"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16"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Karl Marx: Capital: Part VII: The Accumulation of Capita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Karl Marx: Capital: Part VII: The Accumulation of Capital</a:t>
            </a:r>
          </a:p>
        </p:txBody>
      </p:sp>
      <p:sp>
        <p:nvSpPr>
          <p:cNvPr id="519" name="This is where the book starts to sing—to me. What I got out of chapter 23:…"/>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402336">
              <a:spcBef>
                <a:spcPts val="1000"/>
              </a:spcBef>
              <a:buSzTx/>
              <a:buFontTx/>
              <a:buNone/>
              <a:defRPr sz="2112">
                <a:latin typeface="Times New Roman"/>
                <a:ea typeface="Times New Roman"/>
                <a:cs typeface="Times New Roman"/>
                <a:sym typeface="Times New Roman"/>
              </a:defRPr>
            </a:pPr>
            <a:r>
              <a:t>This is where the book starts to sing—to me. What I got out of chapter 23:</a:t>
            </a:r>
          </a:p>
          <a:p>
            <a:pPr marL="211755" indent="-211755" defTabSz="402336">
              <a:spcBef>
                <a:spcPts val="1000"/>
              </a:spcBef>
              <a:buFontTx/>
              <a:defRPr sz="2112">
                <a:latin typeface="Times New Roman"/>
                <a:ea typeface="Times New Roman"/>
                <a:cs typeface="Times New Roman"/>
                <a:sym typeface="Times New Roman"/>
              </a:defRPr>
            </a:pPr>
            <a:r>
              <a:t>To quote from the </a:t>
            </a:r>
            <a:r>
              <a:rPr i="1"/>
              <a:t>Communist Manifesto</a:t>
            </a:r>
            <a:r>
              <a:t>, “the executive of the modern state is a committee for managing the affairs of the </a:t>
            </a:r>
            <a:r>
              <a:rPr i="1"/>
              <a:t>business class</a:t>
            </a:r>
            <a:r>
              <a:t>.” Wealth speaks loudly, and influences the government to arrange things for the convenience of wealth—to keep wages low, and workers available. Marx quotes a protest from </a:t>
            </a:r>
            <a:r>
              <a:rPr i="1"/>
              <a:t>The Times</a:t>
            </a:r>
            <a:r>
              <a:t> of London against the demands of capital in 1863:</a:t>
            </a:r>
          </a:p>
          <a:p>
            <a:pPr lvl="1" marL="547035" indent="-211755" defTabSz="402336">
              <a:spcBef>
                <a:spcPts val="1000"/>
              </a:spcBef>
              <a:buFontTx/>
              <a:buChar char="•"/>
              <a:defRPr sz="2112">
                <a:latin typeface="Times New Roman"/>
                <a:ea typeface="Times New Roman"/>
                <a:cs typeface="Times New Roman"/>
                <a:sym typeface="Times New Roman"/>
              </a:defRPr>
            </a:pPr>
            <a:r>
              <a:t>“Mr. Edmund Potter is so impressed with the exceptional and supreme importance of the cotton masters that, in order to preserve this class and perpetuate their profession, he would keep half a million of the labouring class confined in a great moral workhouse against their will.… We must confess that we do not think it ‘worth while,’ or even possible, to keep the human machinery in order—that is to shut it up and keep it oiled till it is wanted. Human machinery will rust under inaction, oil and rub it as you may. Moreover, the human machinery will, as we have just seen, get the steam up of its own accord, and burst or run amuck…”</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Alienation”"/>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“Alienation”</a:t>
            </a:r>
          </a:p>
        </p:txBody>
      </p:sp>
      <p:sp>
        <p:nvSpPr>
          <p:cNvPr id="522" name="Capital is made up of what the workers produce:…"/>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t>Capital is made up of what the workers produce:</a:t>
            </a:r>
          </a:p>
          <a:p>
            <a:pPr marL="199724" indent="-199724" defTabSz="379475">
              <a:spcBef>
                <a:spcPts val="900"/>
              </a:spcBef>
              <a:buFontTx/>
              <a:defRPr sz="1992">
                <a:latin typeface="Times New Roman"/>
                <a:ea typeface="Times New Roman"/>
                <a:cs typeface="Times New Roman"/>
                <a:sym typeface="Times New Roman"/>
              </a:defRPr>
            </a:pPr>
            <a:r>
              <a:t>But what the workers produce then does not advance their interests or make them happy…</a:t>
            </a:r>
          </a:p>
          <a:p>
            <a:pPr marL="199724" indent="-199724" defTabSz="379475">
              <a:spcBef>
                <a:spcPts val="900"/>
              </a:spcBef>
              <a:buFontTx/>
              <a:defRPr sz="1992">
                <a:latin typeface="Times New Roman"/>
                <a:ea typeface="Times New Roman"/>
                <a:cs typeface="Times New Roman"/>
                <a:sym typeface="Times New Roman"/>
              </a:defRPr>
            </a:pPr>
            <a:r>
              <a:t>Instead, what the workers have produced somehow escapes from human control…</a:t>
            </a:r>
          </a:p>
          <a:p>
            <a:pPr marL="199724" indent="-199724" defTabSz="379475">
              <a:spcBef>
                <a:spcPts val="900"/>
              </a:spcBef>
              <a:buFontTx/>
              <a:defRPr sz="1992">
                <a:latin typeface="Times New Roman"/>
                <a:ea typeface="Times New Roman"/>
                <a:cs typeface="Times New Roman"/>
                <a:sym typeface="Times New Roman"/>
              </a:defRPr>
            </a:pPr>
            <a:r>
              <a:t>It then imposes itself on people, and bosses them around…</a:t>
            </a:r>
          </a:p>
          <a:p>
            <a:pPr marL="199724" indent="-199724" defTabSz="379475">
              <a:spcBef>
                <a:spcPts val="900"/>
              </a:spcBef>
              <a:buFontTx/>
              <a:defRPr sz="1992">
                <a:latin typeface="Times New Roman"/>
                <a:ea typeface="Times New Roman"/>
                <a:cs typeface="Times New Roman"/>
                <a:sym typeface="Times New Roman"/>
              </a:defRPr>
            </a:pPr>
            <a:r>
              <a:t>Note: it’s not that capital transfers human freedom and flourishing from the workers to the capitalists:</a:t>
            </a:r>
          </a:p>
          <a:p>
            <a:pPr lvl="1" marL="515954" indent="-199724" defTabSz="379475">
              <a:spcBef>
                <a:spcPts val="900"/>
              </a:spcBef>
              <a:buFontTx/>
              <a:buChar char="•"/>
              <a:defRPr sz="1992">
                <a:latin typeface="Times New Roman"/>
                <a:ea typeface="Times New Roman"/>
                <a:cs typeface="Times New Roman"/>
                <a:sym typeface="Times New Roman"/>
              </a:defRPr>
            </a:pPr>
            <a:r>
              <a:t>The capitalists have to act like capitalists—push wages down, speedup the line, and reinvest their profits</a:t>
            </a:r>
          </a:p>
          <a:p>
            <a:pPr lvl="1" marL="515954" indent="-199724" defTabSz="379475">
              <a:spcBef>
                <a:spcPts val="900"/>
              </a:spcBef>
              <a:buFontTx/>
              <a:buChar char="•"/>
              <a:defRPr sz="1992">
                <a:latin typeface="Times New Roman"/>
                <a:ea typeface="Times New Roman"/>
                <a:cs typeface="Times New Roman"/>
                <a:sym typeface="Times New Roman"/>
              </a:defRPr>
            </a:pPr>
            <a:r>
              <a:t>If they don’t? They become uncompetitive go bankrupt, and become workers</a:t>
            </a:r>
          </a:p>
          <a:p>
            <a:pPr marL="199724" indent="-199724" defTabSz="379475">
              <a:spcBef>
                <a:spcPts val="900"/>
              </a:spcBef>
              <a:buFontTx/>
              <a:defRPr sz="1992">
                <a:latin typeface="Times New Roman"/>
                <a:ea typeface="Times New Roman"/>
                <a:cs typeface="Times New Roman"/>
                <a:sym typeface="Times New Roman"/>
              </a:defRPr>
            </a:pPr>
            <a:r>
              <a:t>This is Marx’s theory of “alienation”—what one has made then remakes you</a:t>
            </a:r>
          </a:p>
          <a:p>
            <a:pPr lvl="1" marL="515954" indent="-199724" defTabSz="379475">
              <a:spcBef>
                <a:spcPts val="900"/>
              </a:spcBef>
              <a:buFontTx/>
              <a:buChar char="•"/>
              <a:defRPr sz="1992">
                <a:latin typeface="Times New Roman"/>
                <a:ea typeface="Times New Roman"/>
                <a:cs typeface="Times New Roman"/>
                <a:sym typeface="Times New Roman"/>
              </a:defRPr>
            </a:pPr>
            <a:r>
              <a:t>“Here in America, everyone watches television. In Soviet Russia, television watches you!”</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Accumulate, Accumulate!"/>
          <p:cNvSpPr txBox="1"/>
          <p:nvPr>
            <p:ph type="title" idx="4294967295"/>
          </p:nvPr>
        </p:nvSpPr>
        <p:spPr>
          <a:xfrm>
            <a:off x="277663" y="-1"/>
            <a:ext cx="8572501" cy="1267124"/>
          </a:xfrm>
          <a:prstGeom prst="rect">
            <a:avLst/>
          </a:prstGeom>
        </p:spPr>
        <p:txBody>
          <a:bodyPr>
            <a:normAutofit fontScale="100000" lnSpcReduction="0"/>
          </a:bodyPr>
          <a:lstStyle>
            <a:lvl1pPr defTabSz="416052">
              <a:defRPr sz="5460">
                <a:latin typeface="+mj-lt"/>
                <a:ea typeface="+mj-ea"/>
                <a:cs typeface="+mj-cs"/>
                <a:sym typeface="Helvetica"/>
              </a:defRPr>
            </a:lvl1pPr>
          </a:lstStyle>
          <a:p>
            <a:pPr/>
            <a:r>
              <a:t>Accumulate, Accumulate!</a:t>
            </a:r>
          </a:p>
        </p:txBody>
      </p:sp>
      <p:sp>
        <p:nvSpPr>
          <p:cNvPr id="525" name="A capitalist market economy is driven to invest and reinvest to boost the economy’s capital stock:…"/>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invest and reinvest to boost the economy’s capital stock:</a:t>
            </a:r>
          </a:p>
          <a:p>
            <a:pPr marL="170848" indent="-170848" defTabSz="324611">
              <a:spcBef>
                <a:spcPts val="800"/>
              </a:spcBef>
              <a:buFontTx/>
              <a:defRPr sz="1703">
                <a:latin typeface="Times New Roman"/>
                <a:ea typeface="Times New Roman"/>
                <a:cs typeface="Times New Roman"/>
                <a:sym typeface="Times New Roman"/>
              </a:defRPr>
            </a:pPr>
            <a:r>
              <a:t>“Accumulation for the sake of accumulation, production for the sake of production: this was the formula in which classical economics expressed the historical mission of the bourgeoisie in the period of its domination. Not for one instant did it deceive itself over the nature of wealth’s birth-pangs. But what use is it to lament a historical necessity? If, in the eyes of classical economics, the proletarian is merely a machine for the production of surplus-value, the capitalist too is merely a machine for the transformation of this surplus-value into surplus capital…”</a:t>
            </a:r>
          </a:p>
          <a:p>
            <a:pPr marL="170848" indent="-170848" defTabSz="324611">
              <a:spcBef>
                <a:spcPts val="800"/>
              </a:spcBef>
              <a:buFontTx/>
              <a:defRPr sz="1703">
                <a:latin typeface="Times New Roman"/>
                <a:ea typeface="Times New Roman"/>
                <a:cs typeface="Times New Roman"/>
                <a:sym typeface="Times New Roman"/>
              </a:defRPr>
            </a:pPr>
          </a:p>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become more capital intensive:</a:t>
            </a:r>
          </a:p>
          <a:p>
            <a:pPr marL="170848" indent="-170848" defTabSz="324611">
              <a:spcBef>
                <a:spcPts val="800"/>
              </a:spcBef>
              <a:buFontTx/>
              <a:defRPr sz="1703">
                <a:latin typeface="Times New Roman"/>
                <a:ea typeface="Times New Roman"/>
                <a:cs typeface="Times New Roman"/>
                <a:sym typeface="Times New Roman"/>
              </a:defRPr>
            </a:pPr>
            <a:r>
              <a:t>“The law of the progressive growth of the constant part of capital in comparison with the variable part is confirmed at every step … by the comparative analysis of the prices of commodities, whether we compare different economic epochs or different nations in the same epoch. The relative magnitude of the part of the price which represents the value of the means of production, or the constant part of the capital, is in direct proportion to the progress of accumulation, whereas the relative magnitude of the other part of the price, which represents the variable part of the capital, or the payment made for labour, is in inverse proportion to the progress of accumulation…”</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Invention and Innovation Deskill Workers, and Put Downward Pressure on the Demand for Labor"/>
          <p:cNvSpPr txBox="1"/>
          <p:nvPr>
            <p:ph type="title" idx="4294967295"/>
          </p:nvPr>
        </p:nvSpPr>
        <p:spPr>
          <a:xfrm>
            <a:off x="277663" y="-1"/>
            <a:ext cx="8572501" cy="1267124"/>
          </a:xfrm>
          <a:prstGeom prst="rect">
            <a:avLst/>
          </a:prstGeom>
        </p:spPr>
        <p:txBody>
          <a:bodyPr>
            <a:normAutofit fontScale="100000" lnSpcReduction="0"/>
          </a:bodyPr>
          <a:lstStyle>
            <a:lvl1pPr defTabSz="214884">
              <a:defRPr sz="2820">
                <a:latin typeface="+mj-lt"/>
                <a:ea typeface="+mj-ea"/>
                <a:cs typeface="+mj-cs"/>
                <a:sym typeface="Helvetica"/>
              </a:defRPr>
            </a:lvl1pPr>
          </a:lstStyle>
          <a:p>
            <a:pPr/>
            <a:r>
              <a:t>Invention and Innovation Deskill Workers, and Put Downward Pressure on the Demand for Labor</a:t>
            </a:r>
          </a:p>
        </p:txBody>
      </p:sp>
      <p:sp>
        <p:nvSpPr>
          <p:cNvPr id="528" name="Marx believes that machinery is not a complement to but a substitute for labor:…"/>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Marx believes that machinery is not a complement to but a substitute for labor:</a:t>
            </a:r>
          </a:p>
          <a:p>
            <a:pPr marL="240631" indent="-240631">
              <a:spcBef>
                <a:spcPts val="1200"/>
              </a:spcBef>
              <a:buFontTx/>
              <a:defRPr sz="2400">
                <a:latin typeface="Times New Roman"/>
                <a:ea typeface="Times New Roman"/>
                <a:cs typeface="Times New Roman"/>
                <a:sym typeface="Times New Roman"/>
              </a:defRPr>
            </a:pPr>
            <a:r>
              <a:t>“Since the demand for labour is determined not by the extent of the total capital but by its variable constituent alone, that demand falls progressively with the growth of the total capital, instead of rising in proportion to it, as was previously assumed….</a:t>
            </a:r>
          </a:p>
          <a:p>
            <a:pPr marL="240631" indent="-240631">
              <a:spcBef>
                <a:spcPts val="1200"/>
              </a:spcBef>
              <a:buFontTx/>
              <a:defRPr sz="2400">
                <a:latin typeface="Times New Roman"/>
                <a:ea typeface="Times New Roman"/>
                <a:cs typeface="Times New Roman"/>
                <a:sym typeface="Times New Roman"/>
              </a:defRPr>
            </a:pPr>
            <a:r>
              <a:t>“[Capital] produces indeed in direct relation with its own energy and extent, a relatively redundant working population, i.e. a population which is superfluous to capital’s average requirements for its own valorization, and is therefore a surplus population….</a:t>
            </a:r>
          </a:p>
          <a:p>
            <a:pPr marL="240631" indent="-240631">
              <a:spcBef>
                <a:spcPts val="1200"/>
              </a:spcBef>
              <a:buFontTx/>
              <a:defRPr sz="2400">
                <a:latin typeface="Times New Roman"/>
                <a:ea typeface="Times New Roman"/>
                <a:cs typeface="Times New Roman"/>
                <a:sym typeface="Times New Roman"/>
              </a:defRPr>
            </a:pPr>
            <a:r>
              <a:t>“The working population therefore produces both the accumulation of capital and the means by which it is itself made relatively superfluous…”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The “Industrial Reserve Army” of the Non-Employed"/>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The “Industrial Reserve Army” of the Non-Employed</a:t>
            </a:r>
          </a:p>
        </p:txBody>
      </p:sp>
      <p:sp>
        <p:nvSpPr>
          <p:cNvPr id="531" name="For Marx, it is inconceivable that there might be a permanent, durable increase in the average wage level:…"/>
          <p:cNvSpPr txBox="1"/>
          <p:nvPr>
            <p:ph type="body" idx="4294967295"/>
          </p:nvPr>
        </p:nvSpPr>
        <p:spPr>
          <a:xfrm>
            <a:off x="277663" y="1267122"/>
            <a:ext cx="8572501" cy="5123944"/>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For Marx, it is inconceivable that there might be a permanent, durable increase in the average wage level:</a:t>
            </a:r>
          </a:p>
          <a:p>
            <a:pPr marL="240631" indent="-240631">
              <a:spcBef>
                <a:spcPts val="1200"/>
              </a:spcBef>
              <a:buFontTx/>
              <a:defRPr sz="2400">
                <a:latin typeface="Times New Roman"/>
                <a:ea typeface="Times New Roman"/>
                <a:cs typeface="Times New Roman"/>
                <a:sym typeface="Times New Roman"/>
              </a:defRPr>
            </a:pPr>
            <a:r>
              <a:t>“The industrial reserve army, during the periods of stagnation and average prosperity, weighs down the active army of workers; during the periods of over-production and feverish activity, it puts a curb on their pretensions. The relative surplus population is therefore the background against which the law of the demand and supply of labour does its work. It confines the field of action of this law to the limits absolutely convenient to capital’s drive to exploit and dominate the workers…” </a:t>
            </a:r>
          </a:p>
          <a:p>
            <a:pPr marL="240631" indent="-240631">
              <a:spcBef>
                <a:spcPts val="1200"/>
              </a:spcBef>
              <a:buFontTx/>
              <a:defRPr sz="2400">
                <a:latin typeface="Times New Roman"/>
                <a:ea typeface="Times New Roman"/>
                <a:cs typeface="Times New Roman"/>
                <a:sym typeface="Times New Roman"/>
              </a:defRPr>
            </a:pPr>
            <a:r>
              <a:t>Note that the century and a half after Marx wrote saw wages multiply tenfold in the Global North world economy core.</a:t>
            </a:r>
          </a:p>
          <a:p>
            <a:pPr marL="240631" indent="-240631">
              <a:spcBef>
                <a:spcPts val="1200"/>
              </a:spcBef>
              <a:buFontTx/>
              <a:defRPr sz="2400">
                <a:latin typeface="Times New Roman"/>
                <a:ea typeface="Times New Roman"/>
                <a:cs typeface="Times New Roman"/>
                <a:sym typeface="Times New Roman"/>
              </a:defRPr>
            </a:pPr>
            <a:r>
              <a:t>There is something wrong with the argument…</a:t>
            </a:r>
          </a:p>
        </p:txBody>
      </p:sp>
      <p:sp>
        <p:nvSpPr>
          <p:cNvPr id="532" name="November 12, 2019"/>
          <p:cNvSpPr txBox="1"/>
          <p:nvPr/>
        </p:nvSpPr>
        <p:spPr>
          <a:xfrm>
            <a:off x="0" y="6509570"/>
            <a:ext cx="196346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November 12, 2019</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